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sldIdLst>
    <p:sldId id="256" r:id="rId2"/>
    <p:sldId id="269" r:id="rId3"/>
    <p:sldId id="270" r:id="rId4"/>
    <p:sldId id="310" r:id="rId5"/>
    <p:sldId id="273" r:id="rId6"/>
    <p:sldId id="277" r:id="rId7"/>
    <p:sldId id="324" r:id="rId8"/>
    <p:sldId id="275" r:id="rId9"/>
    <p:sldId id="325" r:id="rId10"/>
    <p:sldId id="326" r:id="rId11"/>
    <p:sldId id="327" r:id="rId12"/>
    <p:sldId id="279" r:id="rId13"/>
    <p:sldId id="283" r:id="rId14"/>
    <p:sldId id="328" r:id="rId15"/>
    <p:sldId id="278" r:id="rId16"/>
    <p:sldId id="305" r:id="rId17"/>
    <p:sldId id="280" r:id="rId18"/>
    <p:sldId id="284" r:id="rId19"/>
    <p:sldId id="281" r:id="rId20"/>
    <p:sldId id="282" r:id="rId21"/>
    <p:sldId id="306" r:id="rId22"/>
    <p:sldId id="285" r:id="rId23"/>
    <p:sldId id="286" r:id="rId24"/>
    <p:sldId id="274" r:id="rId25"/>
    <p:sldId id="287" r:id="rId26"/>
    <p:sldId id="288" r:id="rId27"/>
    <p:sldId id="329" r:id="rId28"/>
    <p:sldId id="290" r:id="rId29"/>
    <p:sldId id="291" r:id="rId30"/>
    <p:sldId id="292" r:id="rId31"/>
    <p:sldId id="295" r:id="rId32"/>
    <p:sldId id="330" r:id="rId33"/>
    <p:sldId id="296" r:id="rId34"/>
    <p:sldId id="289" r:id="rId35"/>
    <p:sldId id="293" r:id="rId36"/>
    <p:sldId id="294" r:id="rId37"/>
    <p:sldId id="311" r:id="rId38"/>
    <p:sldId id="312" r:id="rId39"/>
    <p:sldId id="313" r:id="rId40"/>
    <p:sldId id="321" r:id="rId41"/>
    <p:sldId id="314" r:id="rId42"/>
    <p:sldId id="316" r:id="rId43"/>
    <p:sldId id="334" r:id="rId44"/>
    <p:sldId id="318" r:id="rId45"/>
    <p:sldId id="315" r:id="rId46"/>
    <p:sldId id="319" r:id="rId47"/>
    <p:sldId id="320" r:id="rId48"/>
    <p:sldId id="332" r:id="rId49"/>
    <p:sldId id="322" r:id="rId50"/>
    <p:sldId id="323" r:id="rId51"/>
    <p:sldId id="333" r:id="rId52"/>
    <p:sldId id="268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036" autoAdjust="0"/>
  </p:normalViewPr>
  <p:slideViewPr>
    <p:cSldViewPr snapToGrid="0">
      <p:cViewPr varScale="1">
        <p:scale>
          <a:sx n="101" d="100"/>
          <a:sy n="101" d="100"/>
        </p:scale>
        <p:origin x="27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47D3C-0FE8-48CD-ABE8-2F27A3675F13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841D-9202-401D-8230-986CBD68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35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E1A-9C8C-46AD-81E4-38711766F2B8}" type="datetime10">
              <a:rPr lang="en-US" smtClean="0"/>
              <a:t>16:02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7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1B6B-0932-4247-8245-8F27FDE5EEEA}" type="datetime10">
              <a:rPr lang="en-US" smtClean="0"/>
              <a:t>16:02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902E-9007-4551-B744-B2B2B6BC9C56}" type="datetime10">
              <a:rPr lang="en-US" smtClean="0"/>
              <a:t>16:02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16:02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C7E-FF97-495E-8EA6-C5BAD3AE314C}" type="datetime10">
              <a:rPr lang="en-US" smtClean="0"/>
              <a:t>16:02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D53F-7ACA-4B0B-B523-4F46A2824FC5}" type="datetime10">
              <a:rPr lang="en-US" smtClean="0"/>
              <a:t>16:02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C268-431E-4349-9A45-98FD4D86C13F}" type="datetime10">
              <a:rPr lang="en-US" smtClean="0"/>
              <a:t>16:02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4175-704E-4DD3-9E08-6D81C044BEE2}" type="datetime10">
              <a:rPr lang="en-US" smtClean="0"/>
              <a:t>16:02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31A-5425-4BE3-A567-B8E7A0687957}" type="datetime10">
              <a:rPr lang="en-US" smtClean="0"/>
              <a:t>16:02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62BD-8D8B-46AD-9B8C-A463E47E2FF7}" type="datetime10">
              <a:rPr lang="en-US" smtClean="0"/>
              <a:t>16:02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74172"/>
            <a:ext cx="10515600" cy="959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422400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476344" y="6376591"/>
            <a:ext cx="287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3300"/>
                </a:solidFill>
                <a:latin typeface="Arial Narrow" panose="020B0606020202030204" pitchFamily="34" charset="0"/>
              </a:defRPr>
            </a:lvl1pPr>
          </a:lstStyle>
          <a:p>
            <a:fld id="{3F83F346-FC3B-4FAE-9C55-E22FC3EDEB65}" type="datetime10">
              <a:rPr lang="en-US" smtClean="0"/>
              <a:pPr/>
              <a:t>16:02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00"/>
                </a:solidFill>
              </a:defRPr>
            </a:lvl1pPr>
          </a:lstStyle>
          <a:p>
            <a:fld id="{BF021985-4801-4ED1-847D-F9AC44EE79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1167618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 userDrawn="1"/>
        </p:nvSpPr>
        <p:spPr>
          <a:xfrm>
            <a:off x="0" y="6234797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zövegdoboz 8"/>
          <p:cNvSpPr txBox="1"/>
          <p:nvPr userDrawn="1"/>
        </p:nvSpPr>
        <p:spPr>
          <a:xfrm>
            <a:off x="838200" y="6361552"/>
            <a:ext cx="338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003300"/>
                </a:solidFill>
                <a:latin typeface="Arial Narrow" panose="020B0606020202030204" pitchFamily="34" charset="0"/>
              </a:rPr>
              <a:t>Geoinformatika</a:t>
            </a:r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 és adatintegráció</a:t>
            </a:r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3802744" y="6354246"/>
            <a:ext cx="467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Elemek kiválasztása 1.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30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03300"/>
          </a:solidFill>
          <a:latin typeface="Arial Narrow" panose="020B0606020202030204" pitchFamily="34" charset="0"/>
          <a:ea typeface="+mn-ea"/>
          <a:cs typeface="+mn-cs"/>
        </a:defRPr>
      </a:lvl1pPr>
      <a:lvl2pPr marL="534988" indent="-228600" algn="l" defTabSz="914400" rtl="0" eaLnBrk="1" latinLnBrk="0" hangingPunct="1">
        <a:lnSpc>
          <a:spcPct val="90000"/>
        </a:lnSpc>
        <a:spcBef>
          <a:spcPts val="500"/>
        </a:spcBef>
        <a:buFont typeface="Arial Narrow" panose="020B0606020202030204" pitchFamily="34" charset="0"/>
        <a:buChar char="–"/>
        <a:defRPr sz="2400" kern="1200">
          <a:solidFill>
            <a:srgbClr val="006600"/>
          </a:solidFill>
          <a:latin typeface="Arial Narrow" panose="020B060602020203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6600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Elemek kiválasztása 1.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/>
              <a:t>Geoinformatika</a:t>
            </a:r>
            <a:r>
              <a:rPr lang="hu-HU" dirty="0"/>
              <a:t> és adatintegráció</a:t>
            </a:r>
          </a:p>
          <a:p>
            <a:r>
              <a:rPr lang="hu-HU" dirty="0"/>
              <a:t>2025.11.04.</a:t>
            </a:r>
          </a:p>
          <a:p>
            <a:r>
              <a:rPr lang="hu-HU" dirty="0" err="1"/>
              <a:t>Bede-Fazekas</a:t>
            </a:r>
            <a:r>
              <a:rPr lang="hu-HU" dirty="0"/>
              <a:t> Ákos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42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 kiválasztás viszonyulása a korábbihoz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587404" cy="4754563"/>
          </a:xfrm>
        </p:spPr>
        <p:txBody>
          <a:bodyPr/>
          <a:lstStyle/>
          <a:p>
            <a:r>
              <a:rPr lang="hu-HU" dirty="0"/>
              <a:t>a döntés után jön a kézi kiválasztás (B halmaz)</a:t>
            </a:r>
          </a:p>
          <a:p>
            <a:r>
              <a:rPr lang="hu-HU" dirty="0"/>
              <a:t>a döntés nem egyszeri, hanem visszaállításig érvényben van</a:t>
            </a:r>
          </a:p>
          <a:p>
            <a:pPr lvl="1"/>
            <a:r>
              <a:rPr lang="hu-HU" dirty="0"/>
              <a:t>így könnyen tudunk apró lépésekkel finomítani a kijelölésen</a:t>
            </a:r>
          </a:p>
          <a:p>
            <a:pPr lvl="1"/>
            <a:r>
              <a:rPr lang="hu-HU" dirty="0"/>
              <a:t>viszont ha valami furcsán működik a kijelölésnél, lehet, hogy itt van a kutya elásva…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7" name="Kép 6" descr="A képen talaj, kültéri, tengerpart, fekszik látható&#10;&#10;Automatikusan generált leírás">
            <a:extLst>
              <a:ext uri="{FF2B5EF4-FFF2-40B4-BE49-F238E27FC236}">
                <a16:creationId xmlns:a16="http://schemas.microsoft.com/office/drawing/2014/main" id="{999284C3-7338-2BD3-5CF2-320C0E548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604" y="1422400"/>
            <a:ext cx="4629150" cy="30194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7643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 kiválasztás viszonyulása a korábbihoz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587404" cy="4754563"/>
          </a:xfrm>
        </p:spPr>
        <p:txBody>
          <a:bodyPr/>
          <a:lstStyle/>
          <a:p>
            <a:r>
              <a:rPr lang="hu-HU" dirty="0"/>
              <a:t>a döntés után jön a kézi kiválasztás (B halmaz)</a:t>
            </a:r>
          </a:p>
          <a:p>
            <a:r>
              <a:rPr lang="hu-HU" dirty="0"/>
              <a:t>a döntés nem egyszeri, hanem visszaállításig érvényben van</a:t>
            </a:r>
          </a:p>
          <a:p>
            <a:pPr lvl="1"/>
            <a:r>
              <a:rPr lang="hu-HU" dirty="0"/>
              <a:t>így könnyen tudunk apró lépésekkel finomítani a kijelölésen</a:t>
            </a:r>
          </a:p>
          <a:p>
            <a:pPr lvl="1"/>
            <a:r>
              <a:rPr lang="hu-HU" dirty="0"/>
              <a:t>viszont ha valami furcsán működik a kijelölésnél, lehet, hogy itt van a kutya elásva…</a:t>
            </a:r>
          </a:p>
          <a:p>
            <a:r>
              <a:rPr lang="hu-HU" dirty="0"/>
              <a:t>geometria/</a:t>
            </a:r>
            <a:r>
              <a:rPr lang="hu-HU" dirty="0" err="1"/>
              <a:t>attribútumadatok</a:t>
            </a:r>
            <a:r>
              <a:rPr lang="hu-HU" dirty="0"/>
              <a:t> alapján történő kijelölésnél hasonló opciók vannak</a:t>
            </a:r>
          </a:p>
          <a:p>
            <a:pPr lvl="1"/>
            <a:r>
              <a:rPr lang="hu-HU" dirty="0"/>
              <a:t>kicsit más névvel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kiválasztások kombinálása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5604" y="4586287"/>
            <a:ext cx="4629150" cy="11515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 descr="A képen talaj, kültéri, tengerpart, fekszik látható&#10;&#10;Automatikusan generált leírás">
            <a:extLst>
              <a:ext uri="{FF2B5EF4-FFF2-40B4-BE49-F238E27FC236}">
                <a16:creationId xmlns:a16="http://schemas.microsoft.com/office/drawing/2014/main" id="{999284C3-7338-2BD3-5CF2-320C0E548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604" y="1422400"/>
            <a:ext cx="4629150" cy="30194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1266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Célréteg a kézi kiválasztásnál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666881" cy="4754563"/>
          </a:xfrm>
        </p:spPr>
        <p:txBody>
          <a:bodyPr/>
          <a:lstStyle/>
          <a:p>
            <a:r>
              <a:rPr lang="hu-HU" dirty="0"/>
              <a:t>alapértelmezetten az összes látható rétegen egyszerre elvégzi a kijelölést</a:t>
            </a:r>
          </a:p>
          <a:p>
            <a:pPr lvl="1"/>
            <a:r>
              <a:rPr lang="hu-HU" dirty="0"/>
              <a:t>ez nem mindig szerencsés…</a:t>
            </a:r>
          </a:p>
          <a:p>
            <a:r>
              <a:rPr lang="hu-HU" dirty="0"/>
              <a:t>szűkíthetjük azon rétegek körét, amelyek kiválaszthatóak ("</a:t>
            </a:r>
            <a:r>
              <a:rPr lang="hu-HU" dirty="0" err="1"/>
              <a:t>selectable</a:t>
            </a:r>
            <a:r>
              <a:rPr lang="hu-HU" dirty="0"/>
              <a:t>")</a:t>
            </a:r>
          </a:p>
          <a:p>
            <a:pPr lvl="1"/>
            <a:r>
              <a:rPr lang="hu-HU" dirty="0" err="1"/>
              <a:t>Table</a:t>
            </a:r>
            <a:r>
              <a:rPr lang="hu-HU" dirty="0"/>
              <a:t> Of </a:t>
            </a:r>
            <a:r>
              <a:rPr lang="hu-HU" dirty="0" err="1"/>
              <a:t>Contents</a:t>
            </a:r>
            <a:r>
              <a:rPr lang="hu-HU" dirty="0"/>
              <a:t>, List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Selection</a:t>
            </a:r>
            <a:endParaRPr lang="hu-HU" dirty="0"/>
          </a:p>
          <a:p>
            <a:pPr lvl="1"/>
            <a:r>
              <a:rPr lang="hu-HU" dirty="0"/>
              <a:t>ki-be kapcsolhatjuk a rétegek kiválaszthatóságát</a:t>
            </a:r>
          </a:p>
          <a:p>
            <a:r>
              <a:rPr lang="hu-HU" dirty="0"/>
              <a:t>csoportosítja a rétegeket:</a:t>
            </a:r>
          </a:p>
          <a:p>
            <a:pPr lvl="1"/>
            <a:r>
              <a:rPr lang="hu-HU" dirty="0"/>
              <a:t>van rajta kiválasztás (akár kiválasztható, akár nem)</a:t>
            </a:r>
          </a:p>
          <a:p>
            <a:pPr lvl="1"/>
            <a:r>
              <a:rPr lang="hu-HU" dirty="0"/>
              <a:t>nincs rajta kiválasztás, de kiválasztható </a:t>
            </a:r>
          </a:p>
          <a:p>
            <a:pPr lvl="1"/>
            <a:r>
              <a:rPr lang="hu-HU" dirty="0"/>
              <a:t>nincs rajta kiválasztás és nem kiválasztható 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081" y="1422400"/>
            <a:ext cx="4420219" cy="45307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Ellipszis 6"/>
          <p:cNvSpPr/>
          <p:nvPr/>
        </p:nvSpPr>
        <p:spPr>
          <a:xfrm>
            <a:off x="10077450" y="2816422"/>
            <a:ext cx="800100" cy="7951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27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Célréteg a kézi kiválasztásnál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477000" cy="4754563"/>
          </a:xfrm>
        </p:spPr>
        <p:txBody>
          <a:bodyPr/>
          <a:lstStyle/>
          <a:p>
            <a:r>
              <a:rPr lang="hu-HU" dirty="0"/>
              <a:t>a rétegeknek van saját </a:t>
            </a:r>
            <a:r>
              <a:rPr lang="hu-HU" dirty="0" err="1"/>
              <a:t>Selection</a:t>
            </a:r>
            <a:r>
              <a:rPr lang="hu-HU" dirty="0"/>
              <a:t> menüje a rétegkezelőben (</a:t>
            </a:r>
            <a:r>
              <a:rPr lang="hu-HU" dirty="0" err="1"/>
              <a:t>Table</a:t>
            </a:r>
            <a:r>
              <a:rPr lang="hu-HU" dirty="0"/>
              <a:t> Of </a:t>
            </a:r>
            <a:r>
              <a:rPr lang="hu-HU" dirty="0" err="1"/>
              <a:t>Contents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List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Drawing</a:t>
            </a:r>
            <a:r>
              <a:rPr lang="hu-HU" dirty="0"/>
              <a:t> </a:t>
            </a:r>
            <a:r>
              <a:rPr lang="hu-HU" dirty="0" err="1"/>
              <a:t>Order</a:t>
            </a:r>
            <a:r>
              <a:rPr lang="hu-HU" dirty="0"/>
              <a:t> esetén: jobb klikk, </a:t>
            </a:r>
            <a:r>
              <a:rPr lang="hu-HU" dirty="0" err="1"/>
              <a:t>Selction</a:t>
            </a:r>
            <a:endParaRPr lang="hu-HU" dirty="0"/>
          </a:p>
          <a:p>
            <a:pPr lvl="1"/>
            <a:r>
              <a:rPr lang="hu-HU" dirty="0"/>
              <a:t>List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 esetén: jobb klikk</a:t>
            </a:r>
          </a:p>
          <a:p>
            <a:r>
              <a:rPr lang="hu-HU" dirty="0"/>
              <a:t>egyetlen réteg legyen csak kiválasztható:</a:t>
            </a:r>
          </a:p>
          <a:p>
            <a:pPr lvl="1"/>
            <a:r>
              <a:rPr lang="hu-HU" dirty="0"/>
              <a:t>"</a:t>
            </a:r>
            <a:r>
              <a:rPr lang="hu-HU" dirty="0" err="1"/>
              <a:t>Make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The </a:t>
            </a:r>
            <a:r>
              <a:rPr lang="hu-HU" dirty="0" err="1"/>
              <a:t>Only</a:t>
            </a:r>
            <a:r>
              <a:rPr lang="hu-HU" dirty="0"/>
              <a:t> </a:t>
            </a:r>
            <a:r>
              <a:rPr lang="hu-HU" dirty="0" err="1"/>
              <a:t>Selectable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"</a:t>
            </a:r>
          </a:p>
          <a:p>
            <a:pPr lvl="1"/>
            <a:r>
              <a:rPr lang="hu-HU" dirty="0"/>
              <a:t>hasznos, ha nem akarjuk egyesével kapcsolgatni</a:t>
            </a:r>
          </a:p>
          <a:p>
            <a:r>
              <a:rPr lang="hu-HU" dirty="0"/>
              <a:t>új réteg (pl. egy eszköz futási eredménye) néha automatikusan nem kiválasztható lesz</a:t>
            </a:r>
          </a:p>
          <a:p>
            <a:pPr lvl="1"/>
            <a:r>
              <a:rPr lang="hu-HU" dirty="0"/>
              <a:t>ha sehogy se sikerül kijelölnünk rajta elemet, gondoljunk erre is!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200" y="359300"/>
            <a:ext cx="4648103" cy="36170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8350" y="4265293"/>
            <a:ext cx="2304953" cy="24081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1572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3BE6AC-30A8-8B7E-5E9F-7605AE427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Célréteg a kézi kiválasztásnál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8A68FF3-FA65-23AE-E8FF-40925EAED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rétegek csoportosítása kiválaszthatóság alapján</a:t>
            </a:r>
          </a:p>
          <a:p>
            <a:pPr lvl="1"/>
            <a:r>
              <a:rPr lang="hu-HU" dirty="0"/>
              <a:t>rétegek kiválaszthatósága</a:t>
            </a:r>
          </a:p>
          <a:p>
            <a:pPr lvl="1"/>
            <a:r>
              <a:rPr lang="hu-HU" dirty="0"/>
              <a:t>egyetlen réteg kiválaszthatóvá tétele</a:t>
            </a:r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86367A3-2719-FC62-688B-C0AC94937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40CD409-C482-089E-70D2-75D7CACB4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081" y="1422400"/>
            <a:ext cx="4420219" cy="45307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6215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Kiválasztás megszüntetése és megfordítása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megszüntetés (összes rétegen):</a:t>
            </a:r>
          </a:p>
          <a:p>
            <a:pPr lvl="1"/>
            <a:r>
              <a:rPr lang="en-US" dirty="0"/>
              <a:t>Selection </a:t>
            </a:r>
            <a:r>
              <a:rPr lang="en-US" dirty="0" err="1"/>
              <a:t>menü</a:t>
            </a:r>
            <a:r>
              <a:rPr lang="en-US" dirty="0"/>
              <a:t>, </a:t>
            </a:r>
            <a:r>
              <a:rPr lang="hu-HU" dirty="0" err="1"/>
              <a:t>Clear</a:t>
            </a:r>
            <a:r>
              <a:rPr lang="hu-HU" dirty="0"/>
              <a:t> </a:t>
            </a:r>
            <a:r>
              <a:rPr lang="hu-HU" dirty="0" err="1"/>
              <a:t>Selected</a:t>
            </a:r>
            <a:r>
              <a:rPr lang="hu-HU" dirty="0"/>
              <a:t> </a:t>
            </a:r>
            <a:r>
              <a:rPr lang="hu-HU" dirty="0" err="1"/>
              <a:t>Features</a:t>
            </a:r>
            <a:r>
              <a:rPr lang="en-US" dirty="0"/>
              <a:t> </a:t>
            </a:r>
            <a:r>
              <a:rPr lang="en-US" dirty="0" err="1"/>
              <a:t>menüelem</a:t>
            </a:r>
            <a:endParaRPr lang="hu-HU" dirty="0"/>
          </a:p>
          <a:p>
            <a:pPr lvl="1"/>
            <a:r>
              <a:rPr lang="hu-HU" dirty="0"/>
              <a:t>vagy </a:t>
            </a:r>
            <a:r>
              <a:rPr lang="hu-HU" dirty="0" err="1"/>
              <a:t>Tools</a:t>
            </a:r>
            <a:r>
              <a:rPr lang="hu-HU" dirty="0"/>
              <a:t> eszköztár</a:t>
            </a:r>
            <a:r>
              <a:rPr lang="en-US" dirty="0"/>
              <a:t>, </a:t>
            </a:r>
            <a:r>
              <a:rPr lang="hu-HU" dirty="0" err="1"/>
              <a:t>Clear</a:t>
            </a:r>
            <a:r>
              <a:rPr lang="hu-HU" dirty="0"/>
              <a:t> </a:t>
            </a:r>
            <a:r>
              <a:rPr lang="hu-HU" dirty="0" err="1"/>
              <a:t>Selected</a:t>
            </a:r>
            <a:r>
              <a:rPr lang="hu-HU" dirty="0"/>
              <a:t> </a:t>
            </a:r>
            <a:r>
              <a:rPr lang="hu-HU" dirty="0" err="1"/>
              <a:t>Features</a:t>
            </a:r>
            <a:r>
              <a:rPr lang="hu-HU" dirty="0"/>
              <a:t> gomb</a:t>
            </a:r>
          </a:p>
          <a:p>
            <a:pPr lvl="1"/>
            <a:r>
              <a:rPr lang="hu-HU" dirty="0"/>
              <a:t>nem az elemeket törli, csak a kiválasztást!</a:t>
            </a:r>
          </a:p>
          <a:p>
            <a:r>
              <a:rPr lang="hu-HU" dirty="0"/>
              <a:t>megszüntetés (egy rétegen):</a:t>
            </a:r>
          </a:p>
          <a:p>
            <a:pPr lvl="1"/>
            <a:r>
              <a:rPr lang="hu-HU" dirty="0"/>
              <a:t>rétegkezelő, List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 vagy jobb klikk</a:t>
            </a:r>
          </a:p>
          <a:p>
            <a:pPr lvl="1"/>
            <a:r>
              <a:rPr lang="hu-HU" dirty="0"/>
              <a:t>vagy az </a:t>
            </a:r>
            <a:r>
              <a:rPr lang="hu-HU" dirty="0" err="1"/>
              <a:t>attribútumtábla</a:t>
            </a:r>
            <a:r>
              <a:rPr lang="hu-HU" dirty="0"/>
              <a:t> gombjai között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0320" y="419102"/>
            <a:ext cx="3524579" cy="4874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Ellipszis 6"/>
          <p:cNvSpPr/>
          <p:nvPr/>
        </p:nvSpPr>
        <p:spPr>
          <a:xfrm>
            <a:off x="10248900" y="357387"/>
            <a:ext cx="1075677" cy="6408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0320" y="1378406"/>
            <a:ext cx="3524579" cy="36126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Ellipszis 9"/>
          <p:cNvSpPr/>
          <p:nvPr/>
        </p:nvSpPr>
        <p:spPr>
          <a:xfrm>
            <a:off x="10875671" y="2571749"/>
            <a:ext cx="554329" cy="5508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96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Kiválasztás megszüntetése és megfordítása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632120" cy="4754563"/>
          </a:xfrm>
        </p:spPr>
        <p:txBody>
          <a:bodyPr/>
          <a:lstStyle/>
          <a:p>
            <a:pPr indent="-534988"/>
            <a:r>
              <a:rPr lang="hu-HU" dirty="0"/>
              <a:t>megfordítás:</a:t>
            </a:r>
          </a:p>
          <a:p>
            <a:pPr lvl="1"/>
            <a:r>
              <a:rPr lang="hu-HU" dirty="0"/>
              <a:t>éppen azokat választja ki, amik eddig nem voltak kiválasztva</a:t>
            </a:r>
          </a:p>
          <a:p>
            <a:pPr lvl="1"/>
            <a:r>
              <a:rPr lang="hu-HU" dirty="0"/>
              <a:t>az attribútumtábla gombjai között ("</a:t>
            </a:r>
            <a:r>
              <a:rPr lang="hu-HU" dirty="0" err="1"/>
              <a:t>Switch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") vagy a réteg saját </a:t>
            </a:r>
            <a:r>
              <a:rPr lang="hu-HU" dirty="0" err="1"/>
              <a:t>Selection</a:t>
            </a:r>
            <a:r>
              <a:rPr lang="hu-HU" dirty="0"/>
              <a:t> menüjében (rétegkezelő, jobb klikk)</a:t>
            </a:r>
          </a:p>
          <a:p>
            <a:r>
              <a:rPr lang="hu-HU" dirty="0"/>
              <a:t>mindegy, hogy miképpen választottuk ki az elemeket (kézzel, geometriával, attribútumokkal)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kiválasztás megszüntetése</a:t>
            </a:r>
          </a:p>
          <a:p>
            <a:pPr lvl="1"/>
            <a:r>
              <a:rPr lang="hu-HU" dirty="0"/>
              <a:t>kiválasztás megfordítása</a:t>
            </a:r>
          </a:p>
          <a:p>
            <a:pPr lvl="1"/>
            <a:endParaRPr lang="hu-HU" dirty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0320" y="419102"/>
            <a:ext cx="3524579" cy="4874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Ellipszis 6"/>
          <p:cNvSpPr/>
          <p:nvPr/>
        </p:nvSpPr>
        <p:spPr>
          <a:xfrm>
            <a:off x="10248900" y="357387"/>
            <a:ext cx="1075677" cy="6408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0320" y="1378406"/>
            <a:ext cx="3524579" cy="36126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Ellipszis 9"/>
          <p:cNvSpPr/>
          <p:nvPr/>
        </p:nvSpPr>
        <p:spPr>
          <a:xfrm>
            <a:off x="10875671" y="2571749"/>
            <a:ext cx="554329" cy="5508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20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Kiválasztott elemek száma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összes kiválasztott elem száma:</a:t>
            </a:r>
          </a:p>
          <a:p>
            <a:pPr lvl="1"/>
            <a:r>
              <a:rPr lang="hu-HU" dirty="0"/>
              <a:t>bal alsó sarokban (egy idő után eltűnik)</a:t>
            </a:r>
          </a:p>
          <a:p>
            <a:r>
              <a:rPr lang="hu-HU" dirty="0"/>
              <a:t>rétegenként:</a:t>
            </a:r>
          </a:p>
          <a:p>
            <a:pPr lvl="1"/>
            <a:r>
              <a:rPr lang="hu-HU" dirty="0" err="1"/>
              <a:t>attribútumtábla</a:t>
            </a:r>
            <a:r>
              <a:rPr lang="hu-HU" dirty="0"/>
              <a:t> alján</a:t>
            </a:r>
          </a:p>
          <a:p>
            <a:pPr lvl="1"/>
            <a:r>
              <a:rPr lang="hu-HU" dirty="0" err="1"/>
              <a:t>Table</a:t>
            </a:r>
            <a:r>
              <a:rPr lang="hu-HU" dirty="0"/>
              <a:t> of </a:t>
            </a:r>
            <a:r>
              <a:rPr lang="hu-HU" dirty="0" err="1"/>
              <a:t>Content</a:t>
            </a:r>
            <a:r>
              <a:rPr lang="hu-HU" dirty="0"/>
              <a:t>, List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Selection</a:t>
            </a:r>
            <a:endParaRPr lang="hu-HU" dirty="0"/>
          </a:p>
          <a:p>
            <a:r>
              <a:rPr lang="hu-HU" dirty="0"/>
              <a:t>DEMO</a:t>
            </a:r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344" y="1493299"/>
            <a:ext cx="3524579" cy="3870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344" y="2118119"/>
            <a:ext cx="3524579" cy="4885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6344" y="2840037"/>
            <a:ext cx="3524579" cy="32178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Ellipszis 7"/>
          <p:cNvSpPr/>
          <p:nvPr/>
        </p:nvSpPr>
        <p:spPr>
          <a:xfrm>
            <a:off x="11186495" y="4174060"/>
            <a:ext cx="554329" cy="5508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31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Minden elem kiválasztása egy rétegről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8096250" cy="4754563"/>
          </a:xfrm>
        </p:spPr>
        <p:txBody>
          <a:bodyPr/>
          <a:lstStyle/>
          <a:p>
            <a:r>
              <a:rPr lang="hu-HU" dirty="0"/>
              <a:t>réteg saját </a:t>
            </a:r>
            <a:r>
              <a:rPr lang="hu-HU" dirty="0" err="1"/>
              <a:t>Selection</a:t>
            </a:r>
            <a:r>
              <a:rPr lang="hu-HU" dirty="0"/>
              <a:t> menüje, </a:t>
            </a:r>
            <a:r>
              <a:rPr lang="hu-HU" dirty="0" err="1"/>
              <a:t>Select</a:t>
            </a:r>
            <a:r>
              <a:rPr lang="hu-HU" dirty="0"/>
              <a:t> </a:t>
            </a:r>
            <a:r>
              <a:rPr lang="hu-HU" dirty="0" err="1"/>
              <a:t>All</a:t>
            </a:r>
            <a:endParaRPr lang="hu-HU" dirty="0"/>
          </a:p>
          <a:p>
            <a:r>
              <a:rPr lang="hu-HU" dirty="0"/>
              <a:t>kicsit elrejtve, de megtaláljuk ugyanezt az </a:t>
            </a:r>
            <a:r>
              <a:rPr lang="hu-HU" dirty="0" err="1"/>
              <a:t>attribútumtábla</a:t>
            </a:r>
            <a:r>
              <a:rPr lang="hu-HU" dirty="0"/>
              <a:t> gombjai között is</a:t>
            </a:r>
          </a:p>
          <a:p>
            <a:pPr lvl="1"/>
            <a:r>
              <a:rPr lang="hu-HU" dirty="0" err="1"/>
              <a:t>Table</a:t>
            </a:r>
            <a:r>
              <a:rPr lang="hu-HU" dirty="0"/>
              <a:t> </a:t>
            </a:r>
            <a:r>
              <a:rPr lang="hu-HU" dirty="0" err="1"/>
              <a:t>Options</a:t>
            </a:r>
            <a:r>
              <a:rPr lang="hu-HU" dirty="0"/>
              <a:t>, </a:t>
            </a:r>
            <a:r>
              <a:rPr lang="hu-HU" dirty="0" err="1"/>
              <a:t>Select</a:t>
            </a:r>
            <a:r>
              <a:rPr lang="hu-HU" dirty="0"/>
              <a:t> </a:t>
            </a:r>
            <a:r>
              <a:rPr lang="hu-HU" dirty="0" err="1"/>
              <a:t>All</a:t>
            </a:r>
            <a:endParaRPr lang="hu-HU" dirty="0"/>
          </a:p>
          <a:p>
            <a:r>
              <a:rPr lang="hu-HU" dirty="0"/>
              <a:t>gyorsbillentyű, ha az </a:t>
            </a:r>
            <a:r>
              <a:rPr lang="hu-HU" dirty="0" err="1"/>
              <a:t>attribútumtábla</a:t>
            </a:r>
            <a:r>
              <a:rPr lang="hu-HU" dirty="0"/>
              <a:t> aktív: </a:t>
            </a:r>
            <a:r>
              <a:rPr lang="hu-HU" dirty="0" err="1"/>
              <a:t>Ctrl</a:t>
            </a:r>
            <a:r>
              <a:rPr lang="hu-HU" dirty="0"/>
              <a:t>+A</a:t>
            </a:r>
          </a:p>
          <a:p>
            <a:r>
              <a:rPr lang="hu-HU" dirty="0"/>
              <a:t>DEMO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4450" y="1422400"/>
            <a:ext cx="3086003" cy="32241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Ellipszis 5"/>
          <p:cNvSpPr/>
          <p:nvPr/>
        </p:nvSpPr>
        <p:spPr>
          <a:xfrm>
            <a:off x="8715327" y="2663795"/>
            <a:ext cx="1981200" cy="4794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34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Ugrás a kiválasztottakhoz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kiválasztott elemekhez</a:t>
            </a:r>
          </a:p>
          <a:p>
            <a:pPr lvl="1"/>
            <a:r>
              <a:rPr lang="hu-HU" dirty="0"/>
              <a:t>mozgathatjuk a képernyőt ("Pan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Selected</a:t>
            </a:r>
            <a:r>
              <a:rPr lang="hu-HU" dirty="0"/>
              <a:t> </a:t>
            </a:r>
            <a:r>
              <a:rPr lang="hu-HU" dirty="0" err="1"/>
              <a:t>Features</a:t>
            </a:r>
            <a:r>
              <a:rPr lang="hu-HU" dirty="0"/>
              <a:t>")</a:t>
            </a:r>
          </a:p>
          <a:p>
            <a:pPr lvl="1"/>
            <a:r>
              <a:rPr lang="hu-HU" dirty="0"/>
              <a:t>vagy mozgathatjuk és nagyíthatjuk a képernyőt ("Zoom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Selected</a:t>
            </a:r>
            <a:r>
              <a:rPr lang="hu-HU" dirty="0"/>
              <a:t> </a:t>
            </a:r>
            <a:r>
              <a:rPr lang="hu-HU" dirty="0" err="1"/>
              <a:t>Features</a:t>
            </a:r>
            <a:r>
              <a:rPr lang="hu-HU" dirty="0"/>
              <a:t>")</a:t>
            </a:r>
          </a:p>
          <a:p>
            <a:pPr lvl="1"/>
            <a:r>
              <a:rPr lang="hu-HU" dirty="0"/>
              <a:t>összes réteget figyelembe veszi, amin van kijelölés</a:t>
            </a:r>
          </a:p>
          <a:p>
            <a:r>
              <a:rPr lang="hu-HU" dirty="0"/>
              <a:t>mindkettő a </a:t>
            </a:r>
            <a:r>
              <a:rPr lang="hu-HU" dirty="0" err="1"/>
              <a:t>Selection</a:t>
            </a:r>
            <a:r>
              <a:rPr lang="hu-HU" dirty="0"/>
              <a:t> menüben</a:t>
            </a:r>
          </a:p>
          <a:p>
            <a:r>
              <a:rPr lang="hu-HU" dirty="0"/>
              <a:t>nagyon hasznosak, ha épp nem találjuk, hogy hol vannak a kijelölt elemek</a:t>
            </a:r>
          </a:p>
          <a:p>
            <a:r>
              <a:rPr lang="hu-HU" dirty="0"/>
              <a:t>ha csak adott réteg kiválasztott elemeihez akarunk ugrani/nagyítani</a:t>
            </a:r>
          </a:p>
          <a:p>
            <a:pPr lvl="1"/>
            <a:r>
              <a:rPr lang="hu-HU" dirty="0"/>
              <a:t>használjuk a réteg </a:t>
            </a:r>
            <a:r>
              <a:rPr lang="hu-HU" dirty="0" err="1"/>
              <a:t>Selection</a:t>
            </a:r>
            <a:r>
              <a:rPr lang="hu-HU" dirty="0"/>
              <a:t> menüjét</a:t>
            </a:r>
          </a:p>
          <a:p>
            <a:pPr lvl="1"/>
            <a:r>
              <a:rPr lang="hu-HU" dirty="0"/>
              <a:t>vagy az </a:t>
            </a:r>
            <a:r>
              <a:rPr lang="hu-HU" dirty="0" err="1"/>
              <a:t>attribútumtábla</a:t>
            </a:r>
            <a:r>
              <a:rPr lang="hu-HU" dirty="0"/>
              <a:t> gombját</a:t>
            </a:r>
          </a:p>
          <a:p>
            <a:r>
              <a:rPr lang="hu-HU" dirty="0"/>
              <a:t>DEMO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8699" y="5257602"/>
            <a:ext cx="3279085" cy="7048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3318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Elemek kiválasztása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réteg több elemből áll </a:t>
            </a:r>
            <a:r>
              <a:rPr lang="hu-HU" dirty="0">
                <a:sym typeface="Wingdings" panose="05000000000000000000" pitchFamily="2" charset="2"/>
              </a:rPr>
              <a:t> </a:t>
            </a:r>
            <a:r>
              <a:rPr lang="hu-HU" dirty="0"/>
              <a:t>szükséges lehet egy vagy több elemet kiválasztani, hogy később</a:t>
            </a:r>
          </a:p>
          <a:p>
            <a:pPr lvl="1"/>
            <a:r>
              <a:rPr lang="hu-HU" dirty="0"/>
              <a:t>töröljük</a:t>
            </a:r>
          </a:p>
          <a:p>
            <a:pPr lvl="1"/>
            <a:r>
              <a:rPr lang="hu-HU" dirty="0"/>
              <a:t>új rétegbe másoljuk</a:t>
            </a:r>
          </a:p>
          <a:p>
            <a:pPr lvl="1"/>
            <a:r>
              <a:rPr lang="hu-HU" dirty="0"/>
              <a:t>módosítsuk az </a:t>
            </a:r>
            <a:r>
              <a:rPr lang="hu-HU" dirty="0" err="1"/>
              <a:t>attribútumadatait</a:t>
            </a:r>
            <a:endParaRPr lang="hu-HU" dirty="0"/>
          </a:p>
          <a:p>
            <a:pPr lvl="1"/>
            <a:r>
              <a:rPr lang="hu-HU" dirty="0"/>
              <a:t>geometriai műveletet végezzünk vele</a:t>
            </a:r>
          </a:p>
          <a:p>
            <a:pPr lvl="1"/>
            <a:r>
              <a:rPr lang="hu-HU" dirty="0"/>
              <a:t>vagy csak megszámoljuk őket</a:t>
            </a:r>
          </a:p>
          <a:p>
            <a:r>
              <a:rPr lang="hu-HU" dirty="0"/>
              <a:t>ha van kiválasztás, a műveleteket (pl. pufferképzést) csak</a:t>
            </a:r>
            <a:br>
              <a:rPr lang="hu-HU" dirty="0"/>
            </a:br>
            <a:r>
              <a:rPr lang="hu-HU" dirty="0"/>
              <a:t>a kiválasztott elemeken/-kel hajtja végre!</a:t>
            </a:r>
          </a:p>
          <a:p>
            <a:r>
              <a:rPr lang="hu-HU" dirty="0"/>
              <a:t>a kiválasztásnak három fő módja van</a:t>
            </a:r>
          </a:p>
          <a:p>
            <a:pPr lvl="1"/>
            <a:r>
              <a:rPr lang="hu-HU" dirty="0"/>
              <a:t>kézzel (kijelölés)</a:t>
            </a:r>
          </a:p>
          <a:p>
            <a:pPr lvl="1"/>
            <a:r>
              <a:rPr lang="hu-HU" dirty="0"/>
              <a:t>attribútumadatok alapján (szűrés)</a:t>
            </a:r>
          </a:p>
          <a:p>
            <a:pPr lvl="1"/>
            <a:r>
              <a:rPr lang="hu-HU" dirty="0"/>
              <a:t>geometria(i kapcsolat) alapján</a:t>
            </a:r>
          </a:p>
          <a:p>
            <a:pPr marL="306388" lvl="1" indent="0">
              <a:buNone/>
            </a:pP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0185" y="3607211"/>
            <a:ext cx="2609565" cy="24124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8113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Kiválasztás az </a:t>
            </a:r>
            <a:r>
              <a:rPr lang="hu-HU" dirty="0" err="1"/>
              <a:t>attribútumtáblában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amit a térképen kiválasztunk, az kiválasztódik az </a:t>
            </a:r>
            <a:r>
              <a:rPr lang="hu-HU" dirty="0" err="1"/>
              <a:t>attribútumtáblában</a:t>
            </a:r>
            <a:r>
              <a:rPr lang="hu-HU" dirty="0"/>
              <a:t> is</a:t>
            </a:r>
          </a:p>
          <a:p>
            <a:pPr lvl="1"/>
            <a:r>
              <a:rPr lang="hu-HU" dirty="0"/>
              <a:t>és fordítva</a:t>
            </a:r>
          </a:p>
          <a:p>
            <a:r>
              <a:rPr lang="hu-HU" dirty="0"/>
              <a:t>Show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records</a:t>
            </a:r>
            <a:r>
              <a:rPr lang="hu-HU" dirty="0"/>
              <a:t> / </a:t>
            </a:r>
            <a:r>
              <a:rPr lang="hu-HU" dirty="0" err="1"/>
              <a:t>Show</a:t>
            </a:r>
            <a:r>
              <a:rPr lang="hu-HU" dirty="0"/>
              <a:t> </a:t>
            </a:r>
            <a:r>
              <a:rPr lang="hu-HU" dirty="0" err="1"/>
              <a:t>selected</a:t>
            </a:r>
            <a:r>
              <a:rPr lang="hu-HU" dirty="0"/>
              <a:t> </a:t>
            </a:r>
            <a:r>
              <a:rPr lang="hu-HU" dirty="0" err="1"/>
              <a:t>records</a:t>
            </a:r>
            <a:endParaRPr lang="hu-HU" dirty="0"/>
          </a:p>
          <a:p>
            <a:pPr lvl="1"/>
            <a:r>
              <a:rPr lang="hu-HU" dirty="0"/>
              <a:t>melyikeket listázza ki</a:t>
            </a:r>
          </a:p>
          <a:p>
            <a:pPr lvl="1"/>
            <a:r>
              <a:rPr lang="hu-HU" dirty="0"/>
              <a:t>ha egy sincs kiválasztva, üres a kiválasztottak listája</a:t>
            </a:r>
          </a:p>
          <a:p>
            <a:pPr lvl="1"/>
            <a:r>
              <a:rPr lang="hu-HU" dirty="0"/>
              <a:t>de persze az adatok nem vesznek el ilyenkor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344" y="3609297"/>
            <a:ext cx="3524579" cy="4885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344" y="2178443"/>
            <a:ext cx="3524579" cy="11283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4511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Kiválasztás az </a:t>
            </a:r>
            <a:r>
              <a:rPr lang="hu-HU" dirty="0" err="1"/>
              <a:t>attribútumtáblában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kiválasztás az </a:t>
            </a:r>
            <a:r>
              <a:rPr lang="hu-HU" dirty="0" err="1"/>
              <a:t>attribútumtáblában</a:t>
            </a:r>
            <a:endParaRPr lang="hu-HU" dirty="0"/>
          </a:p>
          <a:p>
            <a:pPr lvl="1"/>
            <a:r>
              <a:rPr lang="hu-HU" dirty="0"/>
              <a:t>bal oldali szürke négyzetre kattintással</a:t>
            </a:r>
          </a:p>
          <a:p>
            <a:pPr lvl="1"/>
            <a:r>
              <a:rPr lang="hu-HU" dirty="0"/>
              <a:t>nem vonatkozik rá az </a:t>
            </a:r>
            <a:r>
              <a:rPr lang="hu-HU" dirty="0" err="1"/>
              <a:t>Interactive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 </a:t>
            </a:r>
            <a:r>
              <a:rPr lang="hu-HU" dirty="0" err="1"/>
              <a:t>Method</a:t>
            </a:r>
            <a:r>
              <a:rPr lang="hu-HU" dirty="0"/>
              <a:t> (mindenképp új kiválasztás)</a:t>
            </a:r>
          </a:p>
          <a:p>
            <a:pPr lvl="1"/>
            <a:r>
              <a:rPr lang="hu-HU" dirty="0" err="1"/>
              <a:t>Ctrl</a:t>
            </a:r>
            <a:r>
              <a:rPr lang="hu-HU" dirty="0"/>
              <a:t>/Shift/</a:t>
            </a:r>
            <a:r>
              <a:rPr lang="hu-HU" dirty="0" err="1"/>
              <a:t>Ctrl</a:t>
            </a:r>
            <a:r>
              <a:rPr lang="hu-HU" dirty="0"/>
              <a:t>+</a:t>
            </a:r>
            <a:r>
              <a:rPr lang="hu-HU" dirty="0" err="1"/>
              <a:t>Shift</a:t>
            </a:r>
            <a:r>
              <a:rPr lang="hu-HU" dirty="0"/>
              <a:t> mint a fájlkijelölésnél (hozzáadás, blokkhozzáadás)</a:t>
            </a:r>
          </a:p>
          <a:p>
            <a:pPr lvl="1"/>
            <a:r>
              <a:rPr lang="hu-HU" dirty="0"/>
              <a:t>dupla kattintás oda is mozgat+nagyít</a:t>
            </a:r>
          </a:p>
          <a:p>
            <a:r>
              <a:rPr lang="hu-HU" dirty="0"/>
              <a:t>kiválasztás nélkül is ugorhatunk/nagyíthatunk egy elemhez</a:t>
            </a:r>
          </a:p>
          <a:p>
            <a:pPr lvl="1"/>
            <a:r>
              <a:rPr lang="hu-HU" dirty="0"/>
              <a:t>jobb klikk a sorra</a:t>
            </a:r>
          </a:p>
          <a:p>
            <a:pPr lvl="1"/>
            <a:r>
              <a:rPr lang="hu-HU" dirty="0" err="1"/>
              <a:t>Flash</a:t>
            </a:r>
            <a:r>
              <a:rPr lang="hu-HU" dirty="0"/>
              <a:t> / Zoom </a:t>
            </a:r>
            <a:r>
              <a:rPr lang="hu-HU" dirty="0" err="1"/>
              <a:t>To</a:t>
            </a:r>
            <a:r>
              <a:rPr lang="hu-HU" dirty="0"/>
              <a:t> / </a:t>
            </a:r>
            <a:r>
              <a:rPr lang="hu-HU" dirty="0" err="1"/>
              <a:t>PanTo</a:t>
            </a:r>
            <a:endParaRPr lang="hu-HU" dirty="0"/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kiválasztottak listázása</a:t>
            </a:r>
          </a:p>
          <a:p>
            <a:pPr lvl="1"/>
            <a:r>
              <a:rPr lang="hu-HU" dirty="0"/>
              <a:t>kiválasztás az attribútumtáblában</a:t>
            </a:r>
          </a:p>
          <a:p>
            <a:pPr lvl="1"/>
            <a:r>
              <a:rPr lang="hu-HU" dirty="0"/>
              <a:t>ugrás/nagyítás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8614" y="4762499"/>
            <a:ext cx="2038350" cy="13144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1665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 réteg létrehozása a kiválasztottakból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8029625" cy="4754563"/>
          </a:xfrm>
        </p:spPr>
        <p:txBody>
          <a:bodyPr/>
          <a:lstStyle/>
          <a:p>
            <a:r>
              <a:rPr lang="hu-HU" dirty="0"/>
              <a:t>új (végleges) fájl létrehozása (és hozzáadás rétegként)</a:t>
            </a:r>
          </a:p>
          <a:p>
            <a:pPr lvl="1"/>
            <a:r>
              <a:rPr lang="hu-HU" dirty="0"/>
              <a:t>réteg saját menüje, Data, Export Data</a:t>
            </a:r>
          </a:p>
          <a:p>
            <a:pPr lvl="1"/>
            <a:r>
              <a:rPr lang="hu-HU" dirty="0"/>
              <a:t>Export: </a:t>
            </a:r>
            <a:r>
              <a:rPr lang="hu-HU" dirty="0" err="1"/>
              <a:t>Selected</a:t>
            </a:r>
            <a:r>
              <a:rPr lang="hu-HU" dirty="0"/>
              <a:t> </a:t>
            </a:r>
            <a:r>
              <a:rPr lang="hu-HU" dirty="0" err="1"/>
              <a:t>features</a:t>
            </a:r>
            <a:endParaRPr lang="hu-HU" dirty="0"/>
          </a:p>
          <a:p>
            <a:r>
              <a:rPr lang="hu-HU" dirty="0"/>
              <a:t>ideiglenes réteg létrehozása</a:t>
            </a:r>
          </a:p>
          <a:p>
            <a:pPr lvl="1"/>
            <a:r>
              <a:rPr lang="hu-HU" dirty="0"/>
              <a:t>réteg saját </a:t>
            </a:r>
            <a:r>
              <a:rPr lang="hu-HU" dirty="0" err="1"/>
              <a:t>Selection</a:t>
            </a:r>
            <a:r>
              <a:rPr lang="hu-HU" dirty="0"/>
              <a:t> menüje, </a:t>
            </a:r>
            <a:r>
              <a:rPr lang="hu-HU" dirty="0" err="1"/>
              <a:t>Create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Selected</a:t>
            </a:r>
            <a:r>
              <a:rPr lang="hu-HU" dirty="0"/>
              <a:t> </a:t>
            </a:r>
            <a:r>
              <a:rPr lang="hu-HU" dirty="0" err="1"/>
              <a:t>Features</a:t>
            </a:r>
            <a:endParaRPr lang="hu-HU" dirty="0"/>
          </a:p>
          <a:p>
            <a:pPr lvl="1"/>
            <a:r>
              <a:rPr lang="hu-HU" dirty="0"/>
              <a:t>ha állandósítani akarjuk, még el kell majd menteni!</a:t>
            </a:r>
          </a:p>
          <a:p>
            <a:r>
              <a:rPr lang="hu-HU" dirty="0"/>
              <a:t>DEMO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7396" y="136072"/>
            <a:ext cx="3086003" cy="25167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7396" y="2852440"/>
            <a:ext cx="3086003" cy="32241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Ellipszis 6"/>
          <p:cNvSpPr/>
          <p:nvPr/>
        </p:nvSpPr>
        <p:spPr>
          <a:xfrm>
            <a:off x="9058324" y="5140295"/>
            <a:ext cx="2714576" cy="4794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29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Gyakorló feladat – kézi kiválasztás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töltsd be a </a:t>
            </a:r>
            <a:r>
              <a:rPr lang="hu-HU" i="1" dirty="0" err="1"/>
              <a:t>landuse</a:t>
            </a:r>
            <a:r>
              <a:rPr lang="hu-HU" dirty="0"/>
              <a:t> (területhasználat), </a:t>
            </a:r>
            <a:r>
              <a:rPr lang="hu-HU" i="1" dirty="0" err="1"/>
              <a:t>buildings</a:t>
            </a:r>
            <a:r>
              <a:rPr lang="hu-HU" dirty="0"/>
              <a:t> (épületek) és </a:t>
            </a:r>
            <a:r>
              <a:rPr lang="hu-HU" i="1" dirty="0" err="1"/>
              <a:t>natural</a:t>
            </a:r>
            <a:r>
              <a:rPr lang="hu-HU" i="1" dirty="0"/>
              <a:t>_</a:t>
            </a:r>
            <a:r>
              <a:rPr lang="hu-HU" i="1" dirty="0" err="1"/>
              <a:t>poi</a:t>
            </a:r>
            <a:r>
              <a:rPr lang="hu-HU" dirty="0"/>
              <a:t> (természeti látnivalók) rétegeket</a:t>
            </a:r>
          </a:p>
          <a:p>
            <a:r>
              <a:rPr lang="hu-HU" dirty="0"/>
              <a:t>állítsd a </a:t>
            </a:r>
            <a:r>
              <a:rPr lang="hu-HU" i="1" dirty="0" err="1"/>
              <a:t>natural</a:t>
            </a:r>
            <a:r>
              <a:rPr lang="hu-HU" i="1" dirty="0"/>
              <a:t>_</a:t>
            </a:r>
            <a:r>
              <a:rPr lang="hu-HU" i="1" dirty="0" err="1"/>
              <a:t>poi</a:t>
            </a:r>
            <a:r>
              <a:rPr lang="hu-HU" dirty="0" err="1"/>
              <a:t>t</a:t>
            </a:r>
            <a:r>
              <a:rPr lang="hu-HU" dirty="0"/>
              <a:t> nem kiválaszthatóvá</a:t>
            </a:r>
          </a:p>
          <a:p>
            <a:r>
              <a:rPr lang="hu-HU" dirty="0"/>
              <a:t>lasszókijelöléssel válassz ki néhány épületet (és az alatta lévő területhasználatokat)</a:t>
            </a:r>
          </a:p>
          <a:p>
            <a:r>
              <a:rPr lang="hu-HU" dirty="0"/>
              <a:t>majd </a:t>
            </a:r>
            <a:r>
              <a:rPr lang="hu-HU" dirty="0" err="1"/>
              <a:t>téglalapkijelöléssel</a:t>
            </a:r>
            <a:r>
              <a:rPr lang="hu-HU" dirty="0"/>
              <a:t> képezd a meglévő és az új kijelölés szimmetrikus különbségét</a:t>
            </a:r>
          </a:p>
          <a:p>
            <a:r>
              <a:rPr lang="hu-HU" dirty="0"/>
              <a:t>az </a:t>
            </a:r>
            <a:r>
              <a:rPr lang="hu-HU" dirty="0" err="1"/>
              <a:t>attribútumtáblát</a:t>
            </a:r>
            <a:r>
              <a:rPr lang="hu-HU" dirty="0"/>
              <a:t> használva adjál még a kijelöléshez néhány további épületet</a:t>
            </a:r>
          </a:p>
          <a:p>
            <a:r>
              <a:rPr lang="hu-HU" dirty="0"/>
              <a:t>ugorj és nagyíts az éppen kiválasztott területhasználati poligonokhoz</a:t>
            </a:r>
          </a:p>
          <a:p>
            <a:r>
              <a:rPr lang="hu-HU" dirty="0"/>
              <a:t>az épületek közül jelöld ki éppen azon elemeket, amik eddig nem voltak kijelölve</a:t>
            </a:r>
          </a:p>
          <a:p>
            <a:r>
              <a:rPr lang="hu-HU" dirty="0"/>
              <a:t>az </a:t>
            </a:r>
            <a:r>
              <a:rPr lang="hu-HU" dirty="0" err="1"/>
              <a:t>attribútumtáblájában</a:t>
            </a:r>
            <a:r>
              <a:rPr lang="hu-HU" dirty="0"/>
              <a:t> csak a kiválasztott épületek jelenjenek meg</a:t>
            </a:r>
          </a:p>
          <a:p>
            <a:r>
              <a:rPr lang="hu-HU" dirty="0"/>
              <a:t>hozz létre ideiglenes réteget a kijelölt épületekből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50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Kiválasztás </a:t>
            </a:r>
            <a:r>
              <a:rPr lang="hu-HU" dirty="0" err="1"/>
              <a:t>attribútumadatok</a:t>
            </a:r>
            <a:r>
              <a:rPr lang="hu-HU" dirty="0"/>
              <a:t> alapján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695294" cy="4754563"/>
          </a:xfrm>
        </p:spPr>
        <p:txBody>
          <a:bodyPr/>
          <a:lstStyle/>
          <a:p>
            <a:r>
              <a:rPr lang="hu-HU" dirty="0"/>
              <a:t>három lépés</a:t>
            </a:r>
          </a:p>
          <a:p>
            <a:pPr lvl="1"/>
            <a:r>
              <a:rPr lang="hu-HU" dirty="0"/>
              <a:t>réteg kiválasztása</a:t>
            </a:r>
          </a:p>
          <a:p>
            <a:pPr lvl="1"/>
            <a:r>
              <a:rPr lang="hu-HU" dirty="0"/>
              <a:t>viszonyulás a korábban kiválasztott elemekhez</a:t>
            </a:r>
          </a:p>
          <a:p>
            <a:pPr lvl="1"/>
            <a:r>
              <a:rPr lang="hu-HU" dirty="0"/>
              <a:t>szűrés az </a:t>
            </a:r>
            <a:r>
              <a:rPr lang="hu-HU" dirty="0" err="1"/>
              <a:t>attribútumadatok</a:t>
            </a:r>
            <a:r>
              <a:rPr lang="hu-HU" dirty="0"/>
              <a:t> alapján</a:t>
            </a:r>
          </a:p>
          <a:p>
            <a:r>
              <a:rPr lang="hu-HU" dirty="0"/>
              <a:t>réteg kiválasztása</a:t>
            </a:r>
          </a:p>
          <a:p>
            <a:pPr lvl="1"/>
            <a:r>
              <a:rPr lang="hu-HU" dirty="0"/>
              <a:t>szűkíthetünk a kiválasztható rétegekre</a:t>
            </a:r>
          </a:p>
          <a:p>
            <a:pPr lvl="1"/>
            <a:r>
              <a:rPr lang="hu-HU" dirty="0"/>
              <a:t>hasznos, ha nagyon sok rétegünk van</a:t>
            </a:r>
          </a:p>
          <a:p>
            <a:pPr lvl="1"/>
            <a:r>
              <a:rPr lang="hu-HU" dirty="0"/>
              <a:t>de amúgy a kiválaszthatóság csak a kézi kijelölésre van hatással</a:t>
            </a:r>
          </a:p>
          <a:p>
            <a:r>
              <a:rPr lang="hu-HU" dirty="0"/>
              <a:t>viszonyulás a korábban kiválasztott elemekhez</a:t>
            </a:r>
          </a:p>
          <a:p>
            <a:pPr lvl="1"/>
            <a:r>
              <a:rPr lang="hu-HU" dirty="0"/>
              <a:t>a már ismert négy lehetőség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6448" y="1422400"/>
            <a:ext cx="3404101" cy="4678363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8533494" y="1676400"/>
            <a:ext cx="3544205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églalap 6"/>
          <p:cNvSpPr/>
          <p:nvPr/>
        </p:nvSpPr>
        <p:spPr>
          <a:xfrm>
            <a:off x="8533494" y="2136774"/>
            <a:ext cx="3544205" cy="190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/>
        </p:nvSpPr>
        <p:spPr>
          <a:xfrm>
            <a:off x="8533494" y="2431652"/>
            <a:ext cx="3544205" cy="3321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29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Kiválasztás </a:t>
            </a:r>
            <a:r>
              <a:rPr lang="hu-HU" dirty="0" err="1"/>
              <a:t>attribútumadatok</a:t>
            </a:r>
            <a:r>
              <a:rPr lang="hu-HU" dirty="0"/>
              <a:t> alapján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695294" cy="4754563"/>
          </a:xfrm>
        </p:spPr>
        <p:txBody>
          <a:bodyPr/>
          <a:lstStyle/>
          <a:p>
            <a:r>
              <a:rPr lang="hu-HU" dirty="0"/>
              <a:t>szűrés az </a:t>
            </a:r>
            <a:r>
              <a:rPr lang="hu-HU" dirty="0" err="1"/>
              <a:t>attribútumadatok</a:t>
            </a:r>
            <a:r>
              <a:rPr lang="hu-HU" dirty="0"/>
              <a:t> alapján</a:t>
            </a:r>
          </a:p>
          <a:p>
            <a:pPr lvl="1"/>
            <a:r>
              <a:rPr lang="hu-HU" dirty="0"/>
              <a:t>összes adatmező (tehát a </a:t>
            </a:r>
            <a:r>
              <a:rPr lang="hu-HU" dirty="0" err="1"/>
              <a:t>Shape</a:t>
            </a:r>
            <a:r>
              <a:rPr lang="hu-HU" dirty="0"/>
              <a:t> nem)</a:t>
            </a:r>
          </a:p>
          <a:p>
            <a:pPr lvl="1"/>
            <a:r>
              <a:rPr lang="hu-HU" dirty="0"/>
              <a:t>gombok</a:t>
            </a:r>
          </a:p>
          <a:p>
            <a:pPr lvl="1"/>
            <a:r>
              <a:rPr lang="hu-HU" dirty="0"/>
              <a:t>egyedi értékek (</a:t>
            </a:r>
            <a:r>
              <a:rPr lang="hu-HU" dirty="0" err="1"/>
              <a:t>Get</a:t>
            </a:r>
            <a:r>
              <a:rPr lang="hu-HU" dirty="0"/>
              <a:t> </a:t>
            </a:r>
            <a:r>
              <a:rPr lang="hu-HU" dirty="0" err="1"/>
              <a:t>Unique</a:t>
            </a:r>
            <a:r>
              <a:rPr lang="hu-HU" dirty="0"/>
              <a:t> </a:t>
            </a:r>
            <a:r>
              <a:rPr lang="hu-HU" dirty="0" err="1"/>
              <a:t>Values-zal</a:t>
            </a:r>
            <a:r>
              <a:rPr lang="hu-HU" dirty="0"/>
              <a:t> kérhetjük le)</a:t>
            </a:r>
          </a:p>
          <a:p>
            <a:pPr lvl="1"/>
            <a:r>
              <a:rPr lang="hu-HU" dirty="0"/>
              <a:t>szűrőkifejezés</a:t>
            </a:r>
          </a:p>
          <a:p>
            <a:r>
              <a:rPr lang="hu-HU" dirty="0"/>
              <a:t>szűrőkifejezés</a:t>
            </a:r>
          </a:p>
          <a:p>
            <a:pPr lvl="1"/>
            <a:r>
              <a:rPr lang="hu-HU" dirty="0"/>
              <a:t>egyszerűsített SQL-lekérdezés</a:t>
            </a:r>
          </a:p>
          <a:p>
            <a:pPr lvl="1"/>
            <a:r>
              <a:rPr lang="hu-HU" dirty="0"/>
              <a:t>az SQL az adatbázisok lekérdező nyelve</a:t>
            </a:r>
          </a:p>
          <a:p>
            <a:pPr lvl="1"/>
            <a:r>
              <a:rPr lang="hu-HU" dirty="0"/>
              <a:t>az </a:t>
            </a:r>
            <a:r>
              <a:rPr lang="hu-HU" dirty="0" err="1"/>
              <a:t>attribútumtábla</a:t>
            </a:r>
            <a:r>
              <a:rPr lang="hu-HU" dirty="0"/>
              <a:t> is egy kis adatbázis…</a:t>
            </a:r>
          </a:p>
          <a:p>
            <a:r>
              <a:rPr lang="hu-HU" dirty="0"/>
              <a:t>SELECT * FROM </a:t>
            </a:r>
            <a:r>
              <a:rPr lang="hu-HU" dirty="0" err="1"/>
              <a:t>xx</a:t>
            </a:r>
            <a:r>
              <a:rPr lang="hu-HU" dirty="0"/>
              <a:t> WHERE</a:t>
            </a:r>
          </a:p>
          <a:p>
            <a:pPr lvl="1"/>
            <a:r>
              <a:rPr lang="hu-HU" dirty="0"/>
              <a:t>kérünk minden mezőt (oszlopot) az </a:t>
            </a:r>
            <a:r>
              <a:rPr lang="hu-HU" dirty="0" err="1"/>
              <a:t>xx</a:t>
            </a:r>
            <a:r>
              <a:rPr lang="hu-HU" dirty="0"/>
              <a:t> nevű </a:t>
            </a:r>
            <a:r>
              <a:rPr lang="hu-HU" dirty="0" err="1"/>
              <a:t>attribútumtáblából</a:t>
            </a:r>
            <a:endParaRPr lang="hu-HU" dirty="0"/>
          </a:p>
          <a:p>
            <a:pPr lvl="1"/>
            <a:r>
              <a:rPr lang="hu-HU" dirty="0"/>
              <a:t>azon sorokra, amelyekre teljesül a következő szűrőkifejezés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6448" y="1422400"/>
            <a:ext cx="3404101" cy="4678363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8533494" y="2324100"/>
            <a:ext cx="3544205" cy="857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églalap 6"/>
          <p:cNvSpPr/>
          <p:nvPr/>
        </p:nvSpPr>
        <p:spPr>
          <a:xfrm>
            <a:off x="8533495" y="3238500"/>
            <a:ext cx="1277256" cy="1295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/>
        </p:nvSpPr>
        <p:spPr>
          <a:xfrm>
            <a:off x="8533494" y="4591050"/>
            <a:ext cx="3544205" cy="11239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églalap 8"/>
          <p:cNvSpPr/>
          <p:nvPr/>
        </p:nvSpPr>
        <p:spPr>
          <a:xfrm>
            <a:off x="9896021" y="3238500"/>
            <a:ext cx="2181677" cy="1295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16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Szűrőkifejezés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akár gépeléssel, akár kattintgatással (vagy ezek kombinációjával) összeállíthatjuk</a:t>
            </a:r>
          </a:p>
          <a:p>
            <a:pPr lvl="1"/>
            <a:r>
              <a:rPr lang="hu-HU" dirty="0"/>
              <a:t>javaslom a kattintgatást</a:t>
            </a:r>
          </a:p>
          <a:p>
            <a:pPr lvl="1"/>
            <a:r>
              <a:rPr lang="hu-HU" dirty="0"/>
              <a:t>mert elkerüljük a potenciális elgépelésből fakadó hibákat</a:t>
            </a:r>
          </a:p>
          <a:p>
            <a:r>
              <a:rPr lang="hu-HU" dirty="0"/>
              <a:t>egy vagy több logikai kifejezésből áll</a:t>
            </a:r>
          </a:p>
          <a:p>
            <a:pPr lvl="1"/>
            <a:r>
              <a:rPr lang="hu-HU" dirty="0"/>
              <a:t>pl. "</a:t>
            </a:r>
            <a:r>
              <a:rPr lang="hu-HU" dirty="0" err="1"/>
              <a:t>fclass</a:t>
            </a:r>
            <a:r>
              <a:rPr lang="hu-HU" dirty="0"/>
              <a:t>" = 'park'</a:t>
            </a:r>
          </a:p>
          <a:p>
            <a:pPr lvl="1"/>
            <a:r>
              <a:rPr lang="hu-HU" dirty="0"/>
              <a:t>melyeket logikai műveletekkel köthetünk össze (AND, OR, NOT)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82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Szűrőkifejezés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tipikus logikai kifejezések:</a:t>
            </a:r>
          </a:p>
          <a:p>
            <a:pPr lvl="1"/>
            <a:r>
              <a:rPr lang="hu-HU" dirty="0"/>
              <a:t>"</a:t>
            </a:r>
            <a:r>
              <a:rPr lang="hu-HU" dirty="0" err="1"/>
              <a:t>fclass</a:t>
            </a:r>
            <a:r>
              <a:rPr lang="hu-HU" dirty="0"/>
              <a:t>" = 'park'</a:t>
            </a:r>
          </a:p>
          <a:p>
            <a:pPr lvl="1"/>
            <a:r>
              <a:rPr lang="hu-HU" dirty="0"/>
              <a:t>"</a:t>
            </a:r>
            <a:r>
              <a:rPr lang="hu-HU" dirty="0" err="1"/>
              <a:t>name</a:t>
            </a:r>
            <a:r>
              <a:rPr lang="hu-HU" dirty="0"/>
              <a:t>" &lt;&gt; ' ' </a:t>
            </a:r>
          </a:p>
          <a:p>
            <a:pPr lvl="1"/>
            <a:r>
              <a:rPr lang="hu-HU" dirty="0"/>
              <a:t>"</a:t>
            </a:r>
            <a:r>
              <a:rPr lang="hu-HU" dirty="0" err="1"/>
              <a:t>code</a:t>
            </a:r>
            <a:r>
              <a:rPr lang="hu-HU" dirty="0"/>
              <a:t>" = 7206</a:t>
            </a:r>
          </a:p>
          <a:p>
            <a:pPr lvl="1"/>
            <a:r>
              <a:rPr lang="hu-HU" dirty="0"/>
              <a:t>"</a:t>
            </a:r>
            <a:r>
              <a:rPr lang="hu-HU" dirty="0" err="1"/>
              <a:t>code</a:t>
            </a:r>
            <a:r>
              <a:rPr lang="hu-HU" dirty="0"/>
              <a:t>" &lt; 7210</a:t>
            </a:r>
          </a:p>
          <a:p>
            <a:pPr lvl="1"/>
            <a:r>
              <a:rPr lang="hu-HU" dirty="0"/>
              <a:t>"</a:t>
            </a:r>
            <a:r>
              <a:rPr lang="hu-HU" dirty="0" err="1"/>
              <a:t>code</a:t>
            </a:r>
            <a:r>
              <a:rPr lang="hu-HU" dirty="0"/>
              <a:t>" &gt;= 0</a:t>
            </a:r>
          </a:p>
          <a:p>
            <a:pPr lvl="1"/>
            <a:r>
              <a:rPr lang="hu-HU" dirty="0"/>
              <a:t>"</a:t>
            </a:r>
            <a:r>
              <a:rPr lang="hu-HU" dirty="0" err="1"/>
              <a:t>osm</a:t>
            </a:r>
            <a:r>
              <a:rPr lang="hu-HU" dirty="0"/>
              <a:t>_</a:t>
            </a:r>
            <a:r>
              <a:rPr lang="hu-HU" dirty="0" err="1"/>
              <a:t>id</a:t>
            </a:r>
            <a:r>
              <a:rPr lang="hu-HU" dirty="0"/>
              <a:t>" IS NULL</a:t>
            </a:r>
          </a:p>
          <a:p>
            <a:r>
              <a:rPr lang="hu-HU" dirty="0"/>
              <a:t>az ismeretlen érték (IS NULL) és az üres (= '') vagy egy szóköznyi (= ' ') szöveg nem ugyanaz!</a:t>
            </a:r>
          </a:p>
          <a:p>
            <a:r>
              <a:rPr lang="hu-HU" dirty="0"/>
              <a:t>az ismeretlen érték (IS NULL) és a 0 számérték nem ugyanaz!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54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Szűrőkifejezés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idézőjelek:</a:t>
            </a:r>
          </a:p>
          <a:p>
            <a:pPr lvl="1"/>
            <a:r>
              <a:rPr lang="hu-HU" dirty="0"/>
              <a:t>mezőnevek idézőjelek között</a:t>
            </a:r>
          </a:p>
          <a:p>
            <a:pPr lvl="1"/>
            <a:r>
              <a:rPr lang="hu-HU" dirty="0"/>
              <a:t>szövegértékek aposztrófok között</a:t>
            </a:r>
          </a:p>
          <a:p>
            <a:pPr lvl="1"/>
            <a:r>
              <a:rPr lang="hu-HU" dirty="0" err="1"/>
              <a:t>shapefile</a:t>
            </a:r>
            <a:r>
              <a:rPr lang="hu-HU" dirty="0"/>
              <a:t> esetén (adatformátumtól függ)</a:t>
            </a:r>
          </a:p>
          <a:p>
            <a:r>
              <a:rPr lang="hu-HU" dirty="0"/>
              <a:t>logikai műveletekkel tetszőleges számú logikai kifejezést összekapcsolhatunk</a:t>
            </a:r>
          </a:p>
          <a:p>
            <a:r>
              <a:rPr lang="hu-HU" dirty="0"/>
              <a:t>zárójelezhetünk is</a:t>
            </a:r>
          </a:p>
          <a:p>
            <a:endParaRPr lang="hu-HU" dirty="0"/>
          </a:p>
          <a:p>
            <a:pPr lvl="2"/>
            <a:r>
              <a:rPr lang="en-US" dirty="0"/>
              <a:t>("</a:t>
            </a:r>
            <a:r>
              <a:rPr lang="hu-HU" dirty="0" err="1"/>
              <a:t>terulet</a:t>
            </a:r>
            <a:r>
              <a:rPr lang="en-US" dirty="0"/>
              <a:t>" &gt; </a:t>
            </a:r>
            <a:r>
              <a:rPr lang="hu-HU" dirty="0"/>
              <a:t>10000</a:t>
            </a:r>
            <a:r>
              <a:rPr lang="en-US" dirty="0"/>
              <a:t> OR "</a:t>
            </a:r>
            <a:r>
              <a:rPr lang="hu-HU" dirty="0" err="1"/>
              <a:t>tipus</a:t>
            </a:r>
            <a:r>
              <a:rPr lang="en-US" dirty="0"/>
              <a:t>" = '</a:t>
            </a:r>
            <a:r>
              <a:rPr lang="hu-HU" dirty="0" err="1"/>
              <a:t>erdo</a:t>
            </a:r>
            <a:r>
              <a:rPr lang="en-US" dirty="0"/>
              <a:t>') AND NOT "</a:t>
            </a:r>
            <a:r>
              <a:rPr lang="hu-HU" dirty="0" err="1"/>
              <a:t>nev</a:t>
            </a:r>
            <a:r>
              <a:rPr lang="en-US" dirty="0"/>
              <a:t>" = '</a:t>
            </a:r>
            <a:r>
              <a:rPr lang="hu-HU" dirty="0"/>
              <a:t>Kis-berek</a:t>
            </a:r>
            <a:r>
              <a:rPr lang="en-US" dirty="0"/>
              <a:t>'</a:t>
            </a:r>
            <a:endParaRPr lang="hu-HU"/>
          </a:p>
          <a:p>
            <a:pPr lvl="2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96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Szűrőkifejezés ellenőrzése vagy alkalmazása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alsó gombsor:</a:t>
            </a:r>
          </a:p>
          <a:p>
            <a:pPr lvl="1"/>
            <a:r>
              <a:rPr lang="hu-HU" dirty="0" err="1"/>
              <a:t>Clear</a:t>
            </a:r>
            <a:r>
              <a:rPr lang="hu-HU" dirty="0"/>
              <a:t>: törli a kifejezést</a:t>
            </a:r>
          </a:p>
          <a:p>
            <a:pPr lvl="1"/>
            <a:r>
              <a:rPr lang="hu-HU" dirty="0" err="1"/>
              <a:t>Verify</a:t>
            </a:r>
            <a:r>
              <a:rPr lang="hu-HU" dirty="0"/>
              <a:t>: ellenőriz</a:t>
            </a:r>
          </a:p>
          <a:p>
            <a:pPr lvl="1"/>
            <a:r>
              <a:rPr lang="hu-HU" dirty="0" err="1"/>
              <a:t>Save</a:t>
            </a:r>
            <a:r>
              <a:rPr lang="hu-HU" dirty="0"/>
              <a:t>…/</a:t>
            </a:r>
            <a:r>
              <a:rPr lang="hu-HU" dirty="0" err="1"/>
              <a:t>Load</a:t>
            </a:r>
            <a:r>
              <a:rPr lang="hu-HU" dirty="0"/>
              <a:t>…: menti/betölti a szűrőkifejezést .</a:t>
            </a:r>
            <a:r>
              <a:rPr lang="hu-HU" dirty="0" err="1"/>
              <a:t>exp</a:t>
            </a:r>
            <a:r>
              <a:rPr lang="hu-HU" dirty="0"/>
              <a:t> fájlba/</a:t>
            </a:r>
            <a:r>
              <a:rPr lang="hu-HU" dirty="0" err="1"/>
              <a:t>-ból</a:t>
            </a:r>
            <a:endParaRPr lang="hu-HU" dirty="0"/>
          </a:p>
          <a:p>
            <a:pPr lvl="1"/>
            <a:r>
              <a:rPr lang="hu-HU" dirty="0"/>
              <a:t>OK: szűrés alkalmazása és ablak bezárása</a:t>
            </a:r>
          </a:p>
          <a:p>
            <a:pPr lvl="1"/>
            <a:r>
              <a:rPr lang="hu-HU" dirty="0" err="1"/>
              <a:t>Apply</a:t>
            </a:r>
            <a:r>
              <a:rPr lang="hu-HU" dirty="0"/>
              <a:t>: szűrés alkalmazása</a:t>
            </a:r>
          </a:p>
          <a:p>
            <a:pPr lvl="1"/>
            <a:r>
              <a:rPr lang="hu-HU" dirty="0" err="1"/>
              <a:t>Close</a:t>
            </a:r>
            <a:r>
              <a:rPr lang="hu-HU" dirty="0"/>
              <a:t>: ablak bezárása szűrés nélkül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6448" y="1422400"/>
            <a:ext cx="3404101" cy="4678363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8533494" y="5429249"/>
            <a:ext cx="3544205" cy="671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51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Elemek kiválasztása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kézi kiválasztás (kijelölés)</a:t>
            </a:r>
          </a:p>
          <a:p>
            <a:pPr lvl="1"/>
            <a:r>
              <a:rPr lang="hu-HU" dirty="0" err="1"/>
              <a:t>Tools</a:t>
            </a:r>
            <a:r>
              <a:rPr lang="hu-HU" dirty="0"/>
              <a:t> eszköztár</a:t>
            </a:r>
          </a:p>
          <a:p>
            <a:pPr lvl="1"/>
            <a:r>
              <a:rPr lang="hu-HU" dirty="0" err="1"/>
              <a:t>Select</a:t>
            </a:r>
            <a:r>
              <a:rPr lang="hu-HU" dirty="0"/>
              <a:t> </a:t>
            </a:r>
            <a:r>
              <a:rPr lang="hu-HU" dirty="0" err="1"/>
              <a:t>Features</a:t>
            </a:r>
            <a:r>
              <a:rPr lang="hu-HU" dirty="0"/>
              <a:t> legördülő gomb</a:t>
            </a:r>
          </a:p>
          <a:p>
            <a:r>
              <a:rPr lang="hu-HU" dirty="0"/>
              <a:t>attribútumadatok alapján történő kiválasztás (szűrés)</a:t>
            </a:r>
          </a:p>
          <a:p>
            <a:pPr lvl="1"/>
            <a:r>
              <a:rPr lang="hu-HU" dirty="0" err="1"/>
              <a:t>Selection</a:t>
            </a:r>
            <a:r>
              <a:rPr lang="hu-HU" dirty="0"/>
              <a:t> menü</a:t>
            </a:r>
          </a:p>
          <a:p>
            <a:pPr lvl="1"/>
            <a:r>
              <a:rPr lang="hu-HU" dirty="0" err="1"/>
              <a:t>Select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Attributes</a:t>
            </a:r>
            <a:r>
              <a:rPr lang="hu-HU" dirty="0"/>
              <a:t>… menüelem</a:t>
            </a:r>
          </a:p>
          <a:p>
            <a:r>
              <a:rPr lang="hu-HU" dirty="0"/>
              <a:t>geometria alapján történő kiválasztás</a:t>
            </a:r>
          </a:p>
          <a:p>
            <a:pPr lvl="1"/>
            <a:r>
              <a:rPr lang="hu-HU" dirty="0" err="1"/>
              <a:t>Selection</a:t>
            </a:r>
            <a:r>
              <a:rPr lang="hu-HU" dirty="0"/>
              <a:t> menü</a:t>
            </a:r>
          </a:p>
          <a:p>
            <a:pPr lvl="1"/>
            <a:r>
              <a:rPr lang="hu-HU" dirty="0" err="1"/>
              <a:t>Select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Location</a:t>
            </a:r>
            <a:r>
              <a:rPr lang="hu-HU" dirty="0"/>
              <a:t>… menüelem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0265" y="1404799"/>
            <a:ext cx="2009029" cy="17436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359" y="3348112"/>
            <a:ext cx="2650935" cy="28288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02889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Szűrőkifejezés ellenőrzése vagy alkalmazása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ha hibás a kifejezés, a </a:t>
            </a:r>
            <a:r>
              <a:rPr lang="hu-HU" dirty="0" err="1"/>
              <a:t>Verify</a:t>
            </a:r>
            <a:r>
              <a:rPr lang="hu-HU" dirty="0"/>
              <a:t>/OK/</a:t>
            </a:r>
            <a:r>
              <a:rPr lang="hu-HU" dirty="0" err="1"/>
              <a:t>Apply</a:t>
            </a:r>
            <a:r>
              <a:rPr lang="hu-HU" dirty="0"/>
              <a:t> hibát dob</a:t>
            </a:r>
            <a:endParaRPr lang="en-US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187892"/>
            <a:ext cx="2505075" cy="16573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8245" y="2187892"/>
            <a:ext cx="3096022" cy="16573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894" y="2187892"/>
            <a:ext cx="4926013" cy="16573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3602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További szűrőkifejezések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matematikai műveletek: +, -, *, /</a:t>
            </a:r>
          </a:p>
          <a:p>
            <a:pPr lvl="2"/>
            <a:r>
              <a:rPr lang="en-US" dirty="0"/>
              <a:t>"</a:t>
            </a:r>
            <a:r>
              <a:rPr lang="en-US" dirty="0" err="1"/>
              <a:t>Shape_Leng</a:t>
            </a:r>
            <a:r>
              <a:rPr lang="en-US" dirty="0"/>
              <a:t>" * 10 &lt; </a:t>
            </a:r>
            <a:r>
              <a:rPr lang="hu-HU" dirty="0"/>
              <a:t>8</a:t>
            </a:r>
            <a:r>
              <a:rPr lang="en-US" dirty="0"/>
              <a:t>00</a:t>
            </a:r>
          </a:p>
          <a:p>
            <a:pPr lvl="2"/>
            <a:r>
              <a:rPr lang="en-US" dirty="0"/>
              <a:t>"code" - 7000 &gt; "</a:t>
            </a:r>
            <a:r>
              <a:rPr lang="en-US" dirty="0" err="1"/>
              <a:t>Shape_Area</a:t>
            </a:r>
            <a:r>
              <a:rPr lang="en-US" dirty="0"/>
              <a:t>"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80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További szűrőkifejezések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függvényeket is alkalmazhatunk</a:t>
            </a:r>
          </a:p>
          <a:p>
            <a:pPr lvl="1"/>
            <a:r>
              <a:rPr lang="hu-HU" dirty="0" err="1"/>
              <a:t>char</a:t>
            </a:r>
            <a:r>
              <a:rPr lang="hu-HU" dirty="0"/>
              <a:t>_</a:t>
            </a:r>
            <a:r>
              <a:rPr lang="hu-HU" dirty="0" err="1"/>
              <a:t>length</a:t>
            </a:r>
            <a:r>
              <a:rPr lang="hu-HU" dirty="0"/>
              <a:t>()</a:t>
            </a:r>
          </a:p>
          <a:p>
            <a:pPr lvl="1"/>
            <a:r>
              <a:rPr lang="hu-HU" dirty="0" err="1"/>
              <a:t>lower</a:t>
            </a:r>
            <a:r>
              <a:rPr lang="hu-HU" dirty="0"/>
              <a:t>()</a:t>
            </a:r>
          </a:p>
          <a:p>
            <a:pPr lvl="1"/>
            <a:r>
              <a:rPr lang="hu-HU" dirty="0" err="1"/>
              <a:t>upper</a:t>
            </a:r>
            <a:r>
              <a:rPr lang="hu-HU" dirty="0"/>
              <a:t>()</a:t>
            </a:r>
          </a:p>
          <a:p>
            <a:r>
              <a:rPr lang="hu-HU" dirty="0"/>
              <a:t>a függvények neve függ a fájltípustól…</a:t>
            </a:r>
          </a:p>
          <a:p>
            <a:pPr lvl="2"/>
            <a:r>
              <a:rPr lang="hu-HU" dirty="0" err="1"/>
              <a:t>char</a:t>
            </a:r>
            <a:r>
              <a:rPr lang="hu-HU" dirty="0"/>
              <a:t>_</a:t>
            </a:r>
            <a:r>
              <a:rPr lang="hu-HU" dirty="0" err="1"/>
              <a:t>length</a:t>
            </a:r>
            <a:r>
              <a:rPr lang="hu-HU" dirty="0"/>
              <a:t>("</a:t>
            </a:r>
            <a:r>
              <a:rPr lang="hu-HU" dirty="0" err="1"/>
              <a:t>name</a:t>
            </a:r>
            <a:r>
              <a:rPr lang="hu-HU" dirty="0"/>
              <a:t>") = 10</a:t>
            </a:r>
          </a:p>
          <a:p>
            <a:pPr lvl="2"/>
            <a:r>
              <a:rPr lang="en-US" dirty="0"/>
              <a:t>upper("</a:t>
            </a:r>
            <a:r>
              <a:rPr lang="en-US" dirty="0" err="1"/>
              <a:t>fclass</a:t>
            </a:r>
            <a:r>
              <a:rPr lang="en-US" dirty="0"/>
              <a:t>") </a:t>
            </a:r>
            <a:r>
              <a:rPr lang="hu-HU" dirty="0"/>
              <a:t>&lt;&gt;</a:t>
            </a:r>
            <a:r>
              <a:rPr lang="en-US" dirty="0"/>
              <a:t> '</a:t>
            </a:r>
            <a:r>
              <a:rPr lang="hu-HU" dirty="0"/>
              <a:t>PARK</a:t>
            </a:r>
            <a:r>
              <a:rPr lang="en-US" dirty="0"/>
              <a:t>'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9DFFE524-AC4F-18D0-BCE4-383DAE1DDFB7}"/>
              </a:ext>
            </a:extLst>
          </p:cNvPr>
          <p:cNvSpPr/>
          <p:nvPr/>
        </p:nvSpPr>
        <p:spPr>
          <a:xfrm rot="1225821">
            <a:off x="8942586" y="697531"/>
            <a:ext cx="3173497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NEM TANANYAG –</a:t>
            </a:r>
          </a:p>
        </p:txBody>
      </p:sp>
    </p:spTree>
    <p:extLst>
      <p:ext uri="{BB962C8B-B14F-4D97-AF65-F5344CB8AC3E}">
        <p14:creationId xmlns:p14="http://schemas.microsoft.com/office/powerpoint/2010/main" val="3363360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További szűrőkifejezések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részleges szövegegyezés</a:t>
            </a:r>
          </a:p>
          <a:p>
            <a:pPr lvl="1"/>
            <a:r>
              <a:rPr lang="hu-HU" dirty="0"/>
              <a:t>= helyett LIKE</a:t>
            </a:r>
          </a:p>
          <a:p>
            <a:pPr lvl="1"/>
            <a:r>
              <a:rPr lang="hu-HU" dirty="0"/>
              <a:t>egy darab tetszőleges karakter: _</a:t>
            </a:r>
          </a:p>
          <a:p>
            <a:pPr lvl="1"/>
            <a:r>
              <a:rPr lang="hu-HU" dirty="0"/>
              <a:t>valamennyi tetszőleges karakter: %</a:t>
            </a:r>
          </a:p>
          <a:p>
            <a:pPr lvl="1"/>
            <a:r>
              <a:rPr lang="hu-HU" dirty="0" err="1"/>
              <a:t>shapefile</a:t>
            </a:r>
            <a:r>
              <a:rPr lang="hu-HU" dirty="0"/>
              <a:t> esetén (adatformátumtól függ)</a:t>
            </a:r>
          </a:p>
          <a:p>
            <a:pPr lvl="2"/>
            <a:r>
              <a:rPr lang="hu-HU" dirty="0" err="1"/>
              <a:t>upper</a:t>
            </a:r>
            <a:r>
              <a:rPr lang="hu-HU" dirty="0"/>
              <a:t>("</a:t>
            </a:r>
            <a:r>
              <a:rPr lang="hu-HU" dirty="0" err="1"/>
              <a:t>name</a:t>
            </a:r>
            <a:r>
              <a:rPr lang="hu-HU" dirty="0"/>
              <a:t>") LIKE '%LEVENDULÁS%'</a:t>
            </a:r>
          </a:p>
          <a:p>
            <a:pPr lvl="2"/>
            <a:r>
              <a:rPr lang="hu-HU" dirty="0"/>
              <a:t>"</a:t>
            </a:r>
            <a:r>
              <a:rPr lang="hu-HU" dirty="0" err="1"/>
              <a:t>fclass</a:t>
            </a:r>
            <a:r>
              <a:rPr lang="hu-HU" dirty="0"/>
              <a:t>" LIKE '_</a:t>
            </a:r>
            <a:r>
              <a:rPr lang="hu-HU" dirty="0" err="1"/>
              <a:t>a%</a:t>
            </a:r>
            <a:r>
              <a:rPr lang="hu-HU" dirty="0"/>
              <a:t>'</a:t>
            </a:r>
          </a:p>
          <a:p>
            <a:pPr lvl="2"/>
            <a:endParaRPr lang="hu-HU" dirty="0"/>
          </a:p>
          <a:p>
            <a:r>
              <a:rPr lang="hu-HU" dirty="0"/>
              <a:t>és még sok egyéb lehetőség…</a:t>
            </a:r>
          </a:p>
          <a:p>
            <a:pPr lvl="1"/>
            <a:r>
              <a:rPr lang="hu-HU" dirty="0"/>
              <a:t>IN: listából választunk értéket</a:t>
            </a:r>
          </a:p>
          <a:p>
            <a:pPr lvl="1"/>
            <a:r>
              <a:rPr lang="hu-HU" dirty="0"/>
              <a:t>BETWEEN: intervallum</a:t>
            </a:r>
          </a:p>
          <a:p>
            <a:pPr lvl="1"/>
            <a:r>
              <a:rPr lang="hu-HU" dirty="0"/>
              <a:t>SELECT: részletes kiválasztás akár más rétegeket is felhasználva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C5EA4420-F113-8A79-AC24-BD3BCCC145D0}"/>
              </a:ext>
            </a:extLst>
          </p:cNvPr>
          <p:cNvSpPr/>
          <p:nvPr/>
        </p:nvSpPr>
        <p:spPr>
          <a:xfrm rot="1225821">
            <a:off x="8942586" y="697531"/>
            <a:ext cx="3173497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NEM TANANYAG –</a:t>
            </a:r>
          </a:p>
        </p:txBody>
      </p:sp>
    </p:spTree>
    <p:extLst>
      <p:ext uri="{BB962C8B-B14F-4D97-AF65-F5344CB8AC3E}">
        <p14:creationId xmlns:p14="http://schemas.microsoft.com/office/powerpoint/2010/main" val="16497541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DEMO – kiválasztás attribútumadatok alapján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töltsük be a </a:t>
            </a:r>
            <a:r>
              <a:rPr lang="hu-HU" i="1" dirty="0" err="1"/>
              <a:t>landuse</a:t>
            </a:r>
            <a:r>
              <a:rPr lang="hu-HU" dirty="0"/>
              <a:t> (területhasználat), </a:t>
            </a:r>
            <a:r>
              <a:rPr lang="hu-HU" i="1" dirty="0" err="1"/>
              <a:t>buildings</a:t>
            </a:r>
            <a:r>
              <a:rPr lang="hu-HU" dirty="0"/>
              <a:t> (épületek) és </a:t>
            </a:r>
            <a:r>
              <a:rPr lang="hu-HU" i="1" dirty="0" err="1"/>
              <a:t>natural_poi</a:t>
            </a:r>
            <a:r>
              <a:rPr lang="hu-HU" dirty="0"/>
              <a:t> (természeti látnivalók) rétegeket</a:t>
            </a:r>
          </a:p>
          <a:p>
            <a:r>
              <a:rPr lang="hu-HU" dirty="0"/>
              <a:t>nyissuk meg a </a:t>
            </a:r>
            <a:r>
              <a:rPr lang="hu-HU" i="1" dirty="0" err="1"/>
              <a:t>landuse</a:t>
            </a:r>
            <a:r>
              <a:rPr lang="hu-HU" dirty="0"/>
              <a:t> réteg attribútumtábláját, csak a kiválasztott elemeket jelenítsük meg</a:t>
            </a:r>
          </a:p>
          <a:p>
            <a:r>
              <a:rPr lang="hu-HU" dirty="0"/>
              <a:t>kattintgatással állítsuk össze az alábbi szűrőkifejezéseket</a:t>
            </a:r>
          </a:p>
          <a:p>
            <a:pPr lvl="1"/>
            <a:r>
              <a:rPr lang="hu-HU" dirty="0"/>
              <a:t>próbáljuk meg értelmezni a kifejezést (kitalálni, mi az eredmény)</a:t>
            </a:r>
          </a:p>
          <a:p>
            <a:pPr lvl="1"/>
            <a:r>
              <a:rPr lang="hu-HU" dirty="0"/>
              <a:t>az </a:t>
            </a:r>
            <a:r>
              <a:rPr lang="hu-HU" dirty="0" err="1"/>
              <a:t>Apply-jal</a:t>
            </a:r>
            <a:r>
              <a:rPr lang="hu-HU" dirty="0"/>
              <a:t> ellenőrizzük</a:t>
            </a:r>
          </a:p>
          <a:p>
            <a:pPr lvl="1"/>
            <a:endParaRPr lang="hu-HU" dirty="0"/>
          </a:p>
          <a:p>
            <a:pPr lvl="2"/>
            <a:r>
              <a:rPr lang="en-US" dirty="0"/>
              <a:t>"</a:t>
            </a:r>
            <a:r>
              <a:rPr lang="en-US" dirty="0" err="1"/>
              <a:t>fclass</a:t>
            </a:r>
            <a:r>
              <a:rPr lang="en-US" dirty="0"/>
              <a:t>" = 'park'</a:t>
            </a:r>
            <a:endParaRPr lang="hu-HU" dirty="0"/>
          </a:p>
          <a:p>
            <a:pPr lvl="2"/>
            <a:r>
              <a:rPr lang="en-US" dirty="0"/>
              <a:t>"</a:t>
            </a:r>
            <a:r>
              <a:rPr lang="en-US" dirty="0" err="1"/>
              <a:t>fclass</a:t>
            </a:r>
            <a:r>
              <a:rPr lang="en-US" dirty="0"/>
              <a:t>" = </a:t>
            </a:r>
            <a:r>
              <a:rPr lang="hu-HU" dirty="0"/>
              <a:t>"</a:t>
            </a:r>
            <a:r>
              <a:rPr lang="en-US" dirty="0"/>
              <a:t>park</a:t>
            </a:r>
            <a:r>
              <a:rPr lang="hu-HU" dirty="0"/>
              <a:t>"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 írjuk át az aposztrófot idézőjelre</a:t>
            </a:r>
            <a:endParaRPr lang="hu-H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dirty="0"/>
              <a:t>"</a:t>
            </a:r>
            <a:r>
              <a:rPr lang="en-US" dirty="0" err="1"/>
              <a:t>fclass</a:t>
            </a:r>
            <a:r>
              <a:rPr lang="en-US" dirty="0"/>
              <a:t>" = 'park' AND "name" &lt;&gt; ' ' </a:t>
            </a:r>
            <a:endParaRPr lang="hu-HU" dirty="0"/>
          </a:p>
          <a:p>
            <a:pPr lvl="2"/>
            <a:r>
              <a:rPr lang="en-US" dirty="0"/>
              <a:t>("code" &gt; 7206 OR "</a:t>
            </a:r>
            <a:r>
              <a:rPr lang="en-US" dirty="0" err="1"/>
              <a:t>fclass</a:t>
            </a:r>
            <a:r>
              <a:rPr lang="en-US" dirty="0"/>
              <a:t>" = 'meadow') AND NOT "name" = '</a:t>
            </a:r>
            <a:r>
              <a:rPr lang="en-US" dirty="0" err="1"/>
              <a:t>Szürkemarha</a:t>
            </a:r>
            <a:r>
              <a:rPr lang="en-US" dirty="0"/>
              <a:t>'</a:t>
            </a:r>
            <a:endParaRPr lang="hu-HU" dirty="0"/>
          </a:p>
          <a:p>
            <a:pPr lvl="2"/>
            <a:r>
              <a:rPr lang="en-US" dirty="0"/>
              <a:t>"</a:t>
            </a:r>
            <a:r>
              <a:rPr lang="en-US" dirty="0" err="1"/>
              <a:t>Shape_Area</a:t>
            </a:r>
            <a:r>
              <a:rPr lang="en-US" dirty="0"/>
              <a:t>" &lt; 20000 AND "</a:t>
            </a:r>
            <a:r>
              <a:rPr lang="en-US" dirty="0" err="1"/>
              <a:t>fclass</a:t>
            </a:r>
            <a:r>
              <a:rPr lang="en-US" dirty="0"/>
              <a:t>" &lt;&gt; 'park'</a:t>
            </a:r>
            <a:endParaRPr lang="hu-HU" dirty="0"/>
          </a:p>
          <a:p>
            <a:pPr lvl="2"/>
            <a:r>
              <a:rPr lang="en-US" dirty="0"/>
              <a:t>("</a:t>
            </a:r>
            <a:r>
              <a:rPr lang="en-US" dirty="0" err="1"/>
              <a:t>Shape_Leng</a:t>
            </a:r>
            <a:r>
              <a:rPr lang="en-US" dirty="0"/>
              <a:t>" &gt; 5000 AND "</a:t>
            </a:r>
            <a:r>
              <a:rPr lang="en-US" dirty="0" err="1"/>
              <a:t>fclass</a:t>
            </a:r>
            <a:r>
              <a:rPr lang="en-US" dirty="0"/>
              <a:t>" = 'forest') OR "name" = '</a:t>
            </a:r>
            <a:r>
              <a:rPr lang="en-US" dirty="0" err="1"/>
              <a:t>Őslevendulás</a:t>
            </a:r>
            <a:r>
              <a:rPr lang="en-US" dirty="0"/>
              <a:t>'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899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gyakorló feladat – kiválasztás attribútumadatok alapján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válaszd ki a </a:t>
            </a:r>
            <a:r>
              <a:rPr lang="hu-HU" i="1" dirty="0" err="1"/>
              <a:t>pois_poly</a:t>
            </a:r>
            <a:r>
              <a:rPr lang="hu-HU" dirty="0"/>
              <a:t> réteget és nyisd meg az attribútumtábláját</a:t>
            </a:r>
          </a:p>
          <a:p>
            <a:pPr lvl="1"/>
            <a:r>
              <a:rPr lang="hu-HU" dirty="0"/>
              <a:t>csak a kiválasztott elemeket jelenítsd meg</a:t>
            </a:r>
          </a:p>
          <a:p>
            <a:r>
              <a:rPr lang="hu-HU" dirty="0"/>
              <a:t>szűrőkifejezéssel jelöld ki az alábbi elemeket:</a:t>
            </a:r>
          </a:p>
          <a:p>
            <a:pPr lvl="1"/>
            <a:r>
              <a:rPr lang="hu-HU" dirty="0"/>
              <a:t>azon kávézók (</a:t>
            </a:r>
            <a:r>
              <a:rPr lang="hu-HU" dirty="0" err="1"/>
              <a:t>fclass</a:t>
            </a:r>
            <a:r>
              <a:rPr lang="hu-HU" dirty="0"/>
              <a:t>: </a:t>
            </a:r>
            <a:r>
              <a:rPr lang="hu-HU" dirty="0" err="1"/>
              <a:t>cafe</a:t>
            </a:r>
            <a:r>
              <a:rPr lang="hu-HU" dirty="0"/>
              <a:t>), amelyeknek ismert (nem egy szóköznyi) a neve</a:t>
            </a:r>
          </a:p>
          <a:p>
            <a:pPr lvl="1"/>
            <a:r>
              <a:rPr lang="hu-HU" dirty="0"/>
              <a:t>azon poligonok, amelyeknek a területe nagyobb vagy egyenlő mint 2000 m</a:t>
            </a:r>
            <a:r>
              <a:rPr lang="hu-HU" baseline="30000" dirty="0"/>
              <a:t>2</a:t>
            </a:r>
            <a:r>
              <a:rPr lang="hu-HU" dirty="0"/>
              <a:t>, vagy a kódszáma 2401</a:t>
            </a:r>
          </a:p>
          <a:p>
            <a:pPr lvl="1"/>
            <a:r>
              <a:rPr lang="hu-HU" dirty="0"/>
              <a:t>bármi, ami nem úszómedence (</a:t>
            </a:r>
            <a:r>
              <a:rPr lang="hu-HU" dirty="0" err="1"/>
              <a:t>fclass</a:t>
            </a:r>
            <a:r>
              <a:rPr lang="hu-HU" dirty="0"/>
              <a:t>: </a:t>
            </a:r>
            <a:r>
              <a:rPr lang="hu-HU" dirty="0" err="1"/>
              <a:t>swimming_pool</a:t>
            </a:r>
            <a:r>
              <a:rPr lang="hu-HU" dirty="0"/>
              <a:t>) és nem iskola (</a:t>
            </a:r>
            <a:r>
              <a:rPr lang="hu-HU" dirty="0" err="1"/>
              <a:t>fclass</a:t>
            </a:r>
            <a:r>
              <a:rPr lang="hu-HU" dirty="0"/>
              <a:t>: </a:t>
            </a:r>
            <a:r>
              <a:rPr lang="hu-HU" dirty="0" err="1"/>
              <a:t>school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az 500 m-nél hosszabb kerületű vagy 2301-es kódszámú poligonok közül az, amelynek a területe kisebb 300 m</a:t>
            </a:r>
            <a:r>
              <a:rPr lang="hu-HU" baseline="30000" dirty="0"/>
              <a:t>2</a:t>
            </a:r>
            <a:r>
              <a:rPr lang="hu-HU" dirty="0"/>
              <a:t>-nél</a:t>
            </a:r>
          </a:p>
          <a:p>
            <a:pPr lvl="1"/>
            <a:r>
              <a:rPr lang="hu-HU" i="1" dirty="0"/>
              <a:t>bármi, aminek a neve 40 karakternél hosszabb, vagy a típusa nagybetűssé alakítva CASTLE</a:t>
            </a:r>
          </a:p>
          <a:p>
            <a:pPr lvl="1"/>
            <a:r>
              <a:rPr lang="hu-HU" i="1" dirty="0"/>
              <a:t>azon panziók (</a:t>
            </a:r>
            <a:r>
              <a:rPr lang="hu-HU" i="1" dirty="0" err="1"/>
              <a:t>fclass</a:t>
            </a:r>
            <a:r>
              <a:rPr lang="hu-HU" i="1" dirty="0"/>
              <a:t>: motel), amelyeknek a neve tartalmazza a Panzió szót</a:t>
            </a:r>
          </a:p>
          <a:p>
            <a:pPr lvl="1"/>
            <a:endParaRPr lang="hu-HU" dirty="0"/>
          </a:p>
          <a:p>
            <a:pPr lvl="1"/>
            <a:endParaRPr lang="hu-HU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A85AAC60-3D11-784C-3774-60DA5D54D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436"/>
          <a:stretch/>
        </p:blipFill>
        <p:spPr>
          <a:xfrm>
            <a:off x="10008857" y="116284"/>
            <a:ext cx="2089359" cy="28051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1B31530A-7D8C-BE57-DCCA-4EF603DBD2AB}"/>
              </a:ext>
            </a:extLst>
          </p:cNvPr>
          <p:cNvSpPr/>
          <p:nvPr/>
        </p:nvSpPr>
        <p:spPr>
          <a:xfrm rot="1225821">
            <a:off x="7232913" y="5348448"/>
            <a:ext cx="4747583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DŐLT: CSAK HALADÓKNAK! –</a:t>
            </a:r>
          </a:p>
        </p:txBody>
      </p:sp>
    </p:spTree>
    <p:extLst>
      <p:ext uri="{BB962C8B-B14F-4D97-AF65-F5344CB8AC3E}">
        <p14:creationId xmlns:p14="http://schemas.microsoft.com/office/powerpoint/2010/main" val="39242242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174172"/>
            <a:ext cx="11049000" cy="959304"/>
          </a:xfrm>
        </p:spPr>
        <p:txBody>
          <a:bodyPr/>
          <a:lstStyle/>
          <a:p>
            <a:r>
              <a:rPr lang="hu-HU" dirty="0"/>
              <a:t>gyakorló feladat megoldása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422400"/>
            <a:ext cx="11605846" cy="4754563"/>
          </a:xfrm>
        </p:spPr>
        <p:txBody>
          <a:bodyPr/>
          <a:lstStyle/>
          <a:p>
            <a:r>
              <a:rPr lang="hu-HU" dirty="0"/>
              <a:t>azon kávézók (</a:t>
            </a:r>
            <a:r>
              <a:rPr lang="hu-HU" dirty="0" err="1"/>
              <a:t>fclass</a:t>
            </a:r>
            <a:r>
              <a:rPr lang="hu-HU" dirty="0"/>
              <a:t>: </a:t>
            </a:r>
            <a:r>
              <a:rPr lang="hu-HU" dirty="0" err="1"/>
              <a:t>cafe</a:t>
            </a:r>
            <a:r>
              <a:rPr lang="hu-HU" dirty="0"/>
              <a:t>), amelyeknek ismert a neve</a:t>
            </a:r>
          </a:p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fclass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 = 'cafe' AND "name" &lt;&gt; ' '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r>
              <a:rPr lang="hu-HU" dirty="0"/>
              <a:t>azon poligonok, amelyeknek a területe nagyobb vagy egyenlő mint 2000 m</a:t>
            </a:r>
            <a:r>
              <a:rPr lang="hu-HU" baseline="30000" dirty="0"/>
              <a:t>2</a:t>
            </a:r>
            <a:r>
              <a:rPr lang="hu-HU" dirty="0"/>
              <a:t>, vagy a kódszáma 2401</a:t>
            </a:r>
          </a:p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Shape_Area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 &gt;= 2000 OR "code" = 2401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r>
              <a:rPr lang="hu-HU" dirty="0"/>
              <a:t>bármi, ami nem úszómedence (</a:t>
            </a:r>
            <a:r>
              <a:rPr lang="hu-HU" dirty="0" err="1"/>
              <a:t>fclass</a:t>
            </a:r>
            <a:r>
              <a:rPr lang="hu-HU" dirty="0"/>
              <a:t>: </a:t>
            </a:r>
            <a:r>
              <a:rPr lang="hu-HU" dirty="0" err="1"/>
              <a:t>swimming_pool</a:t>
            </a:r>
            <a:r>
              <a:rPr lang="hu-HU" dirty="0"/>
              <a:t>) és nem iskola (</a:t>
            </a:r>
            <a:r>
              <a:rPr lang="hu-HU" dirty="0" err="1"/>
              <a:t>school</a:t>
            </a:r>
            <a:r>
              <a:rPr lang="hu-HU" dirty="0"/>
              <a:t>)</a:t>
            </a:r>
          </a:p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NOT ("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fclass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 = '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swimming_pool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' OR "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fclass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 = 'school')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r>
              <a:rPr lang="hu-HU" dirty="0"/>
              <a:t>az 500 m-nél hosszabb kerületű vagy 2301-es kódszámú poligonok közül az, amelynek a területe kisebb 300 m</a:t>
            </a:r>
            <a:r>
              <a:rPr lang="hu-HU" baseline="30000" dirty="0"/>
              <a:t>2</a:t>
            </a:r>
            <a:r>
              <a:rPr lang="hu-HU" dirty="0"/>
              <a:t>-nél</a:t>
            </a:r>
          </a:p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("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Shape_Leng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 &gt; 500 OR "code" = 2301) AND "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Shape_Area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 &lt; 300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r>
              <a:rPr lang="hu-HU" i="1" dirty="0"/>
              <a:t>bármi, aminek a neve 40 karakternél hosszabb, vagy a típusa nagybetűssé alakítva CASTLE</a:t>
            </a:r>
          </a:p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char_length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("name") &gt; 40</a:t>
            </a:r>
            <a:r>
              <a:rPr kumimoji="0" lang="hu-HU" sz="1800" b="0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OR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upper("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fclass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") = 'CASTLE'</a:t>
            </a:r>
            <a:endParaRPr kumimoji="0" lang="hu-HU" sz="1800" b="0" i="1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r>
              <a:rPr lang="hu-HU" i="1" dirty="0"/>
              <a:t>azon panziók (</a:t>
            </a:r>
            <a:r>
              <a:rPr lang="hu-HU" i="1" dirty="0" err="1"/>
              <a:t>fclass</a:t>
            </a:r>
            <a:r>
              <a:rPr lang="hu-HU" i="1" dirty="0"/>
              <a:t>: motel), amelyeknek a neve tartalmazza a Panzió szót</a:t>
            </a:r>
          </a:p>
          <a:p>
            <a:pPr lvl="2"/>
            <a:r>
              <a:rPr lang="en-US" i="1" dirty="0"/>
              <a:t>"name" LIKE '%</a:t>
            </a:r>
            <a:r>
              <a:rPr lang="en-US" i="1" dirty="0" err="1"/>
              <a:t>Panzió</a:t>
            </a:r>
            <a:r>
              <a:rPr lang="en-US" i="1" dirty="0"/>
              <a:t>%' AND "</a:t>
            </a:r>
            <a:r>
              <a:rPr lang="en-US" i="1" dirty="0" err="1"/>
              <a:t>fclass</a:t>
            </a:r>
            <a:r>
              <a:rPr lang="en-US" i="1" dirty="0"/>
              <a:t>" = 'motel'</a:t>
            </a:r>
          </a:p>
          <a:p>
            <a:pPr lvl="2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AF8B9AA6-B5F9-6F79-4D67-1B535E184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13"/>
          <a:stretch/>
        </p:blipFill>
        <p:spPr>
          <a:xfrm>
            <a:off x="7149611" y="153868"/>
            <a:ext cx="4895850" cy="18512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BF304ECE-33E2-8A87-253B-3E6C561A6E39}"/>
              </a:ext>
            </a:extLst>
          </p:cNvPr>
          <p:cNvSpPr/>
          <p:nvPr/>
        </p:nvSpPr>
        <p:spPr>
          <a:xfrm rot="1225821">
            <a:off x="7232913" y="5348448"/>
            <a:ext cx="4747583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DŐLT: CSAK HALADÓKNAK! –</a:t>
            </a:r>
          </a:p>
        </p:txBody>
      </p:sp>
    </p:spTree>
    <p:extLst>
      <p:ext uri="{BB962C8B-B14F-4D97-AF65-F5344CB8AC3E}">
        <p14:creationId xmlns:p14="http://schemas.microsoft.com/office/powerpoint/2010/main" val="38507660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A3E701-02FB-FFEF-E552-0660F2CD3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Összetett kifejezések és </a:t>
            </a:r>
            <a:r>
              <a:rPr lang="hu-HU" dirty="0" err="1"/>
              <a:t>lépésenkénti</a:t>
            </a:r>
            <a:r>
              <a:rPr lang="hu-HU" dirty="0"/>
              <a:t> megoldás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1983F03-505C-A8F1-0803-C748B3FD1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bonyolult elemkiválasztások elvégezhetőek</a:t>
            </a:r>
          </a:p>
          <a:p>
            <a:pPr lvl="1"/>
            <a:r>
              <a:rPr lang="hu-HU" dirty="0"/>
              <a:t>egy összetett keresőkifejezéssel, melyben logikai operátorokat (AND, OR, NOT) használunk, vagy</a:t>
            </a:r>
          </a:p>
          <a:p>
            <a:pPr lvl="1"/>
            <a:r>
              <a:rPr lang="hu-HU" dirty="0"/>
              <a:t>lépésenként, módosítva a "</a:t>
            </a:r>
            <a:r>
              <a:rPr lang="hu-HU" dirty="0" err="1"/>
              <a:t>Method</a:t>
            </a:r>
            <a:r>
              <a:rPr lang="hu-HU" dirty="0"/>
              <a:t>" opciót (viszonyulás a korábbi kijelöléshez)</a:t>
            </a:r>
          </a:p>
          <a:p>
            <a:r>
              <a:rPr lang="hu-HU" dirty="0"/>
              <a:t>ha egy vagy több lépés geometriai kapcsolat alapján végzett kiválasztás (</a:t>
            </a:r>
            <a:r>
              <a:rPr lang="hu-HU" dirty="0" err="1"/>
              <a:t>Select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Location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akkor muszáj lépésekre bontanunk (következő órán)</a:t>
            </a:r>
          </a:p>
          <a:p>
            <a:r>
              <a:rPr lang="hu-HU" dirty="0"/>
              <a:t>megfeleltetés</a:t>
            </a:r>
          </a:p>
          <a:p>
            <a:pPr marL="306388" lvl="1" indent="0">
              <a:buNone/>
              <a:tabLst>
                <a:tab pos="4127500" algn="ctr"/>
                <a:tab pos="7624763" algn="l"/>
              </a:tabLst>
            </a:pPr>
            <a:r>
              <a:rPr lang="hu-HU" dirty="0"/>
              <a:t>		AND</a:t>
            </a:r>
          </a:p>
          <a:p>
            <a:pPr marL="306388" lvl="1" indent="0">
              <a:buNone/>
              <a:tabLst>
                <a:tab pos="4127500" algn="ctr"/>
                <a:tab pos="7624763" algn="l"/>
              </a:tabLst>
            </a:pPr>
            <a:r>
              <a:rPr lang="hu-HU" dirty="0"/>
              <a:t> \	 Add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Current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 	OR</a:t>
            </a:r>
          </a:p>
          <a:p>
            <a:pPr marL="306388" lvl="1" indent="0">
              <a:buNone/>
              <a:tabLst>
                <a:tab pos="1346200" algn="ctr"/>
                <a:tab pos="4127500" algn="ctr"/>
                <a:tab pos="6721475" algn="ctr"/>
                <a:tab pos="7624763" algn="l"/>
              </a:tabLst>
            </a:pPr>
            <a:r>
              <a:rPr lang="hu-HU" dirty="0"/>
              <a:t>∩	</a:t>
            </a:r>
            <a:r>
              <a:rPr lang="hu-HU" dirty="0">
                <a:solidFill>
                  <a:srgbClr val="FF0000"/>
                </a:solidFill>
              </a:rPr>
              <a:t>?</a:t>
            </a:r>
            <a:r>
              <a:rPr lang="hu-HU" dirty="0"/>
              <a:t>	</a:t>
            </a:r>
            <a:r>
              <a:rPr lang="hu-HU" dirty="0" err="1"/>
              <a:t>Remove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Current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	</a:t>
            </a:r>
            <a:r>
              <a:rPr lang="hu-HU" dirty="0">
                <a:solidFill>
                  <a:srgbClr val="FF0000"/>
                </a:solidFill>
              </a:rPr>
              <a:t>?</a:t>
            </a:r>
            <a:r>
              <a:rPr lang="hu-HU" dirty="0"/>
              <a:t>	NOT</a:t>
            </a:r>
          </a:p>
          <a:p>
            <a:pPr marL="306388" lvl="1" indent="0">
              <a:buNone/>
              <a:tabLst>
                <a:tab pos="4127500" algn="ctr"/>
                <a:tab pos="7624763" algn="l"/>
              </a:tabLst>
            </a:pPr>
            <a:r>
              <a:rPr lang="hu-HU" dirty="0"/>
              <a:t>U	 </a:t>
            </a:r>
            <a:r>
              <a:rPr lang="hu-HU" dirty="0" err="1"/>
              <a:t>Select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Current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 	AND NOT</a:t>
            </a:r>
          </a:p>
          <a:p>
            <a:pPr marL="306388" lvl="1" indent="0">
              <a:buNone/>
              <a:tabLst>
                <a:tab pos="4127500" algn="ctr"/>
                <a:tab pos="7624763" algn="l"/>
              </a:tabLst>
            </a:pPr>
            <a:r>
              <a:rPr lang="hu-HU" dirty="0"/>
              <a:t>		OR NOT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F08C9E6-73D5-DE75-80BB-2F4317E31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330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A3E701-02FB-FFEF-E552-0660F2CD3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Összetett kifejezések és </a:t>
            </a:r>
            <a:r>
              <a:rPr lang="hu-HU" dirty="0" err="1"/>
              <a:t>lépésenkénti</a:t>
            </a:r>
            <a:r>
              <a:rPr lang="hu-HU" dirty="0"/>
              <a:t> megoldás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1983F03-505C-A8F1-0803-C748B3FD1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bonyolult elemkiválasztások elvégezhetőek</a:t>
            </a:r>
          </a:p>
          <a:p>
            <a:pPr lvl="1"/>
            <a:r>
              <a:rPr lang="hu-HU" dirty="0"/>
              <a:t>egy összetett keresőkifejezéssel, melyben logikai operátorokat (AND, OR, NOT) használunk, vagy</a:t>
            </a:r>
          </a:p>
          <a:p>
            <a:pPr lvl="1"/>
            <a:r>
              <a:rPr lang="hu-HU" dirty="0"/>
              <a:t>lépésenként, módosítva a "</a:t>
            </a:r>
            <a:r>
              <a:rPr lang="hu-HU" dirty="0" err="1"/>
              <a:t>Method</a:t>
            </a:r>
            <a:r>
              <a:rPr lang="hu-HU" dirty="0"/>
              <a:t>" opciót (viszonyulás a korábbi kijelöléshez)</a:t>
            </a:r>
          </a:p>
          <a:p>
            <a:r>
              <a:rPr lang="hu-HU" dirty="0"/>
              <a:t>ha egy vagy több lépés geometriai kapcsolat alapján végzett kiválasztás (</a:t>
            </a:r>
            <a:r>
              <a:rPr lang="hu-HU" dirty="0" err="1"/>
              <a:t>Select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Location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akkor muszáj lépésekre bontanunk (következő órán)</a:t>
            </a:r>
          </a:p>
          <a:p>
            <a:r>
              <a:rPr lang="hu-HU" dirty="0"/>
              <a:t>megfeleltetés</a:t>
            </a:r>
          </a:p>
          <a:p>
            <a:pPr marL="306388" lvl="1" indent="0">
              <a:buNone/>
              <a:tabLst>
                <a:tab pos="4127500" algn="ctr"/>
                <a:tab pos="7624763" algn="l"/>
              </a:tabLst>
            </a:pPr>
            <a:r>
              <a:rPr lang="hu-HU" dirty="0"/>
              <a:t>		AND</a:t>
            </a:r>
          </a:p>
          <a:p>
            <a:pPr marL="306388" lvl="1" indent="0">
              <a:buNone/>
              <a:tabLst>
                <a:tab pos="4127500" algn="ctr"/>
                <a:tab pos="7624763" algn="l"/>
              </a:tabLst>
            </a:pPr>
            <a:r>
              <a:rPr lang="hu-HU" dirty="0"/>
              <a:t> \	 Add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Current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 	OR</a:t>
            </a:r>
          </a:p>
          <a:p>
            <a:pPr marL="306388" lvl="1" indent="0">
              <a:buNone/>
              <a:tabLst>
                <a:tab pos="4127500" algn="ctr"/>
                <a:tab pos="7624763" algn="l"/>
              </a:tabLst>
            </a:pPr>
            <a:r>
              <a:rPr lang="hu-HU" dirty="0"/>
              <a:t>∩	</a:t>
            </a:r>
            <a:r>
              <a:rPr lang="hu-HU" dirty="0" err="1"/>
              <a:t>Remove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Current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	NOT</a:t>
            </a:r>
          </a:p>
          <a:p>
            <a:pPr marL="306388" lvl="1" indent="0">
              <a:buNone/>
              <a:tabLst>
                <a:tab pos="4127500" algn="ctr"/>
                <a:tab pos="7624763" algn="l"/>
              </a:tabLst>
            </a:pPr>
            <a:r>
              <a:rPr lang="hu-HU" dirty="0"/>
              <a:t>U	 </a:t>
            </a:r>
            <a:r>
              <a:rPr lang="hu-HU" dirty="0" err="1"/>
              <a:t>Select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Current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 	AND NOT</a:t>
            </a:r>
          </a:p>
          <a:p>
            <a:pPr marL="306388" lvl="1" indent="0">
              <a:buNone/>
              <a:tabLst>
                <a:tab pos="4127500" algn="ctr"/>
                <a:tab pos="7624763" algn="l"/>
              </a:tabLst>
            </a:pPr>
            <a:r>
              <a:rPr lang="hu-HU" dirty="0"/>
              <a:t>		OR NOT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F08C9E6-73D5-DE75-80BB-2F4317E31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B78FC383-A81A-0A85-923C-0829CCEE0E55}"/>
              </a:ext>
            </a:extLst>
          </p:cNvPr>
          <p:cNvCxnSpPr/>
          <p:nvPr/>
        </p:nvCxnSpPr>
        <p:spPr>
          <a:xfrm>
            <a:off x="6536724" y="4843849"/>
            <a:ext cx="1939620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62CBB9BB-EDA7-ABFE-45A5-BB3D9E66B30B}"/>
              </a:ext>
            </a:extLst>
          </p:cNvPr>
          <p:cNvCxnSpPr>
            <a:cxnSpLocks/>
          </p:cNvCxnSpPr>
          <p:nvPr/>
        </p:nvCxnSpPr>
        <p:spPr>
          <a:xfrm flipH="1" flipV="1">
            <a:off x="1544595" y="4843849"/>
            <a:ext cx="1660568" cy="3758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F852307B-40FF-4DF5-98EC-7E8989CE48A5}"/>
              </a:ext>
            </a:extLst>
          </p:cNvPr>
          <p:cNvCxnSpPr>
            <a:cxnSpLocks/>
          </p:cNvCxnSpPr>
          <p:nvPr/>
        </p:nvCxnSpPr>
        <p:spPr>
          <a:xfrm>
            <a:off x="6938963" y="5241925"/>
            <a:ext cx="1576387" cy="343329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459FF83C-E091-F1BB-0AAA-B5358730BCB6}"/>
              </a:ext>
            </a:extLst>
          </p:cNvPr>
          <p:cNvCxnSpPr>
            <a:cxnSpLocks/>
          </p:cNvCxnSpPr>
          <p:nvPr/>
        </p:nvCxnSpPr>
        <p:spPr>
          <a:xfrm flipH="1" flipV="1">
            <a:off x="1544595" y="5241925"/>
            <a:ext cx="1760580" cy="343329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F78BF661-67E4-D5E1-F3B0-988772DA31F7}"/>
              </a:ext>
            </a:extLst>
          </p:cNvPr>
          <p:cNvCxnSpPr>
            <a:cxnSpLocks/>
          </p:cNvCxnSpPr>
          <p:nvPr/>
        </p:nvCxnSpPr>
        <p:spPr>
          <a:xfrm flipV="1">
            <a:off x="6841524" y="4462463"/>
            <a:ext cx="1634820" cy="118586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AAC7DBBD-64B0-5816-219D-F261D6C669FA}"/>
              </a:ext>
            </a:extLst>
          </p:cNvPr>
          <p:cNvCxnSpPr>
            <a:cxnSpLocks/>
          </p:cNvCxnSpPr>
          <p:nvPr/>
        </p:nvCxnSpPr>
        <p:spPr>
          <a:xfrm flipH="1">
            <a:off x="1544595" y="4843849"/>
            <a:ext cx="2075935" cy="741405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5526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CADCF5-FD1D-E99F-7FDA-7F7320731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Összetett kifejezések és </a:t>
            </a:r>
            <a:r>
              <a:rPr lang="hu-HU" dirty="0" err="1"/>
              <a:t>lépésenkénti</a:t>
            </a:r>
            <a:r>
              <a:rPr lang="hu-HU" dirty="0"/>
              <a:t> megoldás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B37A8E9-AD34-F297-F940-6DFB6AFEB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feladat:</a:t>
            </a:r>
          </a:p>
          <a:p>
            <a:pPr lvl="1"/>
            <a:r>
              <a:rPr lang="hu-HU" dirty="0"/>
              <a:t>válasszuk ki a természeti látnivalók (</a:t>
            </a:r>
            <a:r>
              <a:rPr lang="hu-HU" i="1" dirty="0" err="1"/>
              <a:t>natural_poi</a:t>
            </a:r>
            <a:r>
              <a:rPr lang="hu-HU" dirty="0"/>
              <a:t> réteg) közül azokat, amelyek típusa fa (</a:t>
            </a:r>
            <a:r>
              <a:rPr lang="hu-HU" dirty="0" err="1"/>
              <a:t>fclass</a:t>
            </a:r>
            <a:r>
              <a:rPr lang="hu-HU" dirty="0"/>
              <a:t>: </a:t>
            </a:r>
            <a:r>
              <a:rPr lang="hu-HU" dirty="0" err="1"/>
              <a:t>tree</a:t>
            </a:r>
            <a:r>
              <a:rPr lang="hu-HU" dirty="0"/>
              <a:t>) és a nevük (</a:t>
            </a:r>
            <a:r>
              <a:rPr lang="hu-HU" dirty="0" err="1"/>
              <a:t>name</a:t>
            </a:r>
            <a:r>
              <a:rPr lang="hu-HU" dirty="0"/>
              <a:t> mező) "Tölgyfa"</a:t>
            </a:r>
          </a:p>
          <a:p>
            <a:r>
              <a:rPr lang="hu-HU" dirty="0"/>
              <a:t>elemekre bontás:</a:t>
            </a:r>
          </a:p>
          <a:p>
            <a:pPr lvl="1"/>
            <a:r>
              <a:rPr lang="hu-HU" dirty="0"/>
              <a:t>típusa fa (</a:t>
            </a:r>
            <a:r>
              <a:rPr lang="hu-HU" dirty="0" err="1"/>
              <a:t>fclass</a:t>
            </a:r>
            <a:r>
              <a:rPr lang="hu-HU" dirty="0"/>
              <a:t>: </a:t>
            </a:r>
            <a:r>
              <a:rPr lang="hu-HU" dirty="0" err="1"/>
              <a:t>tree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∩</a:t>
            </a:r>
          </a:p>
          <a:p>
            <a:pPr lvl="1"/>
            <a:r>
              <a:rPr lang="hu-HU" dirty="0"/>
              <a:t>a nevük (</a:t>
            </a:r>
            <a:r>
              <a:rPr lang="hu-HU" dirty="0" err="1"/>
              <a:t>name</a:t>
            </a:r>
            <a:r>
              <a:rPr lang="hu-HU" dirty="0"/>
              <a:t> mező) "Tölgyfa"</a:t>
            </a:r>
          </a:p>
          <a:p>
            <a:r>
              <a:rPr lang="hu-HU" dirty="0"/>
              <a:t>megoldás összetett kifejezéssel:</a:t>
            </a:r>
          </a:p>
          <a:p>
            <a:pPr lvl="2"/>
            <a:r>
              <a:rPr lang="en-US" dirty="0"/>
              <a:t>"</a:t>
            </a:r>
            <a:r>
              <a:rPr lang="en-US" dirty="0" err="1"/>
              <a:t>fclass</a:t>
            </a:r>
            <a:r>
              <a:rPr lang="en-US" dirty="0"/>
              <a:t>" = 'tree' AND "name" </a:t>
            </a:r>
            <a:r>
              <a:rPr lang="hu-HU" dirty="0"/>
              <a:t>= 'Tölgyfa'</a:t>
            </a:r>
          </a:p>
          <a:p>
            <a:r>
              <a:rPr lang="hu-HU" dirty="0"/>
              <a:t>megoldás lépésenként:</a:t>
            </a:r>
          </a:p>
          <a:p>
            <a:pPr lvl="1"/>
            <a:r>
              <a:rPr lang="hu-HU" dirty="0" err="1"/>
              <a:t>Create</a:t>
            </a:r>
            <a:r>
              <a:rPr lang="hu-HU" dirty="0"/>
              <a:t> a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: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 = 'tree' </a:t>
            </a:r>
            <a:endParaRPr lang="hu-HU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hu-HU" dirty="0" err="1"/>
              <a:t>Select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Current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: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"name" = '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Tölgyfa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pPr lvl="1"/>
            <a:endParaRPr lang="hu-HU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A728778-E2E1-EAA7-D55D-1AF98AE87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744B060-FD0F-952F-C0BE-C7E1178BA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114" y="3441357"/>
            <a:ext cx="2743200" cy="2686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5164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Elemek kiválasztása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kézi kiválasztás (kijelölés)</a:t>
            </a:r>
          </a:p>
          <a:p>
            <a:pPr lvl="1"/>
            <a:r>
              <a:rPr lang="hu-HU" dirty="0" err="1"/>
              <a:t>Tools</a:t>
            </a:r>
            <a:r>
              <a:rPr lang="hu-HU" dirty="0"/>
              <a:t> eszköztár</a:t>
            </a:r>
          </a:p>
          <a:p>
            <a:pPr lvl="1"/>
            <a:r>
              <a:rPr lang="hu-HU" dirty="0" err="1"/>
              <a:t>Select</a:t>
            </a:r>
            <a:r>
              <a:rPr lang="hu-HU" dirty="0"/>
              <a:t> </a:t>
            </a:r>
            <a:r>
              <a:rPr lang="hu-HU" dirty="0" err="1"/>
              <a:t>Features</a:t>
            </a:r>
            <a:r>
              <a:rPr lang="hu-HU" dirty="0"/>
              <a:t> legördülő gomb</a:t>
            </a:r>
          </a:p>
          <a:p>
            <a:r>
              <a:rPr lang="hu-HU" dirty="0">
                <a:solidFill>
                  <a:srgbClr val="FF0000"/>
                </a:solidFill>
              </a:rPr>
              <a:t>attribútumadatok alapján történő kiválasztás (szűrés)</a:t>
            </a:r>
          </a:p>
          <a:p>
            <a:pPr lvl="1"/>
            <a:r>
              <a:rPr lang="hu-HU" dirty="0" err="1"/>
              <a:t>Selection</a:t>
            </a:r>
            <a:r>
              <a:rPr lang="hu-HU" dirty="0"/>
              <a:t> menü</a:t>
            </a:r>
          </a:p>
          <a:p>
            <a:pPr lvl="1"/>
            <a:r>
              <a:rPr lang="hu-HU" dirty="0" err="1"/>
              <a:t>Select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Attributes</a:t>
            </a:r>
            <a:r>
              <a:rPr lang="hu-HU" dirty="0"/>
              <a:t>… menüelem</a:t>
            </a:r>
          </a:p>
          <a:p>
            <a:r>
              <a:rPr lang="hu-HU" dirty="0"/>
              <a:t>geometria alapján történő kiválasztás</a:t>
            </a:r>
          </a:p>
          <a:p>
            <a:pPr lvl="1"/>
            <a:r>
              <a:rPr lang="hu-HU" dirty="0" err="1"/>
              <a:t>Selection</a:t>
            </a:r>
            <a:r>
              <a:rPr lang="hu-HU" dirty="0"/>
              <a:t> menü</a:t>
            </a:r>
          </a:p>
          <a:p>
            <a:pPr lvl="1"/>
            <a:r>
              <a:rPr lang="hu-HU" dirty="0" err="1"/>
              <a:t>Select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Location</a:t>
            </a:r>
            <a:r>
              <a:rPr lang="hu-HU" dirty="0"/>
              <a:t>… menüelem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0265" y="1404799"/>
            <a:ext cx="2009029" cy="17436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359" y="3348112"/>
            <a:ext cx="2650935" cy="28288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80991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CADCF5-FD1D-E99F-7FDA-7F7320731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Összetett kifejezések és </a:t>
            </a:r>
            <a:r>
              <a:rPr lang="hu-HU" dirty="0" err="1"/>
              <a:t>lépésenkénti</a:t>
            </a:r>
            <a:r>
              <a:rPr lang="hu-HU" dirty="0"/>
              <a:t> megoldás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B37A8E9-AD34-F297-F940-6DFB6AFEB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feladat:</a:t>
            </a:r>
          </a:p>
          <a:p>
            <a:pPr lvl="1"/>
            <a:r>
              <a:rPr lang="hu-HU" dirty="0"/>
              <a:t>válasszuk ki a tájhasználati poligonok (</a:t>
            </a:r>
            <a:r>
              <a:rPr lang="hu-HU" i="1" dirty="0" err="1"/>
              <a:t>landuse</a:t>
            </a:r>
            <a:r>
              <a:rPr lang="hu-HU" dirty="0"/>
              <a:t> réteg) közül azokat, amelyeknek a területe (</a:t>
            </a:r>
            <a:r>
              <a:rPr lang="hu-HU" dirty="0" err="1"/>
              <a:t>Shape_Area</a:t>
            </a:r>
            <a:r>
              <a:rPr lang="hu-HU" dirty="0"/>
              <a:t>) 20 000 m</a:t>
            </a:r>
            <a:r>
              <a:rPr lang="hu-HU" baseline="30000" dirty="0"/>
              <a:t>2</a:t>
            </a:r>
            <a:r>
              <a:rPr lang="hu-HU" dirty="0"/>
              <a:t>-nél kisebb, de a típusa nem szőlő (</a:t>
            </a:r>
            <a:r>
              <a:rPr lang="hu-HU" dirty="0" err="1"/>
              <a:t>fclass</a:t>
            </a:r>
            <a:r>
              <a:rPr lang="hu-HU" dirty="0"/>
              <a:t>: </a:t>
            </a:r>
            <a:r>
              <a:rPr lang="hu-HU" dirty="0" err="1"/>
              <a:t>vineyard</a:t>
            </a:r>
            <a:r>
              <a:rPr lang="hu-HU" dirty="0"/>
              <a:t>)</a:t>
            </a:r>
          </a:p>
          <a:p>
            <a:r>
              <a:rPr lang="hu-HU" dirty="0"/>
              <a:t>elemekre bontás:</a:t>
            </a:r>
          </a:p>
          <a:p>
            <a:pPr lvl="1"/>
            <a:r>
              <a:rPr lang="hu-HU" dirty="0"/>
              <a:t>a területe (</a:t>
            </a:r>
            <a:r>
              <a:rPr lang="hu-HU" dirty="0" err="1"/>
              <a:t>Shape_Area</a:t>
            </a:r>
            <a:r>
              <a:rPr lang="hu-HU" dirty="0"/>
              <a:t>) 20 000 m</a:t>
            </a:r>
            <a:r>
              <a:rPr lang="hu-HU" baseline="30000" dirty="0"/>
              <a:t>2</a:t>
            </a:r>
            <a:r>
              <a:rPr lang="hu-HU" dirty="0"/>
              <a:t>-nél kisebb </a:t>
            </a:r>
          </a:p>
          <a:p>
            <a:pPr lvl="1"/>
            <a:r>
              <a:rPr lang="hu-HU" dirty="0"/>
              <a:t>\</a:t>
            </a:r>
          </a:p>
          <a:p>
            <a:pPr lvl="1"/>
            <a:r>
              <a:rPr lang="hu-HU" dirty="0"/>
              <a:t>a típusa </a:t>
            </a:r>
            <a:r>
              <a:rPr lang="hu-HU" strike="sngStrike" dirty="0">
                <a:solidFill>
                  <a:srgbClr val="FF0000"/>
                </a:solidFill>
              </a:rPr>
              <a:t>nem</a:t>
            </a:r>
            <a:r>
              <a:rPr lang="hu-HU" dirty="0"/>
              <a:t> szőlő (</a:t>
            </a:r>
            <a:r>
              <a:rPr lang="hu-HU" dirty="0" err="1"/>
              <a:t>fclass</a:t>
            </a:r>
            <a:r>
              <a:rPr lang="hu-HU" dirty="0"/>
              <a:t>: </a:t>
            </a:r>
            <a:r>
              <a:rPr lang="hu-HU" dirty="0" err="1"/>
              <a:t>vineyard</a:t>
            </a:r>
            <a:r>
              <a:rPr lang="hu-HU" dirty="0"/>
              <a:t>)</a:t>
            </a:r>
          </a:p>
          <a:p>
            <a:r>
              <a:rPr lang="hu-HU" dirty="0"/>
              <a:t>megoldás összetett kifejezéssel:</a:t>
            </a:r>
          </a:p>
          <a:p>
            <a:pPr lvl="2"/>
            <a:r>
              <a:rPr lang="en-US" dirty="0"/>
              <a:t>"</a:t>
            </a:r>
            <a:r>
              <a:rPr lang="en-US" dirty="0" err="1"/>
              <a:t>Shape_Area</a:t>
            </a:r>
            <a:r>
              <a:rPr lang="en-US" dirty="0"/>
              <a:t>" &lt; 20000 AND NOT "</a:t>
            </a:r>
            <a:r>
              <a:rPr lang="en-US" dirty="0" err="1"/>
              <a:t>fclass</a:t>
            </a:r>
            <a:r>
              <a:rPr lang="en-US" dirty="0"/>
              <a:t>" = 'vineyard'</a:t>
            </a:r>
            <a:endParaRPr lang="hu-HU" dirty="0"/>
          </a:p>
          <a:p>
            <a:r>
              <a:rPr lang="hu-HU" dirty="0"/>
              <a:t>megoldás lépésenként:</a:t>
            </a:r>
          </a:p>
          <a:p>
            <a:pPr lvl="1"/>
            <a:r>
              <a:rPr lang="hu-HU" dirty="0" err="1"/>
              <a:t>Create</a:t>
            </a:r>
            <a:r>
              <a:rPr lang="hu-HU" dirty="0"/>
              <a:t> a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: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Shape_Area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 &lt; 20000 </a:t>
            </a:r>
            <a:endParaRPr lang="hu-HU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hu-HU" dirty="0" err="1"/>
              <a:t>Remove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Current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: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 = 'vineyard'</a:t>
            </a:r>
            <a:endParaRPr lang="hu-HU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A728778-E2E1-EAA7-D55D-1AF98AE87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D7C09E9-BBEB-49D5-DFEC-CFAAF69E4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770" y="2891480"/>
            <a:ext cx="2943810" cy="31740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8371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CADCF5-FD1D-E99F-7FDA-7F7320731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Összetett kifejezések és </a:t>
            </a:r>
            <a:r>
              <a:rPr lang="hu-HU" dirty="0" err="1"/>
              <a:t>lépésenkénti</a:t>
            </a:r>
            <a:r>
              <a:rPr lang="hu-HU" dirty="0"/>
              <a:t> megoldás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B37A8E9-AD34-F297-F940-6DFB6AFEB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440133" cy="4754563"/>
          </a:xfrm>
        </p:spPr>
        <p:txBody>
          <a:bodyPr/>
          <a:lstStyle/>
          <a:p>
            <a:r>
              <a:rPr lang="hu-HU" dirty="0"/>
              <a:t>feladat:</a:t>
            </a:r>
          </a:p>
          <a:p>
            <a:pPr lvl="1"/>
            <a:r>
              <a:rPr lang="hu-HU" dirty="0"/>
              <a:t>válasszuk ki azon helyeket (</a:t>
            </a:r>
            <a:r>
              <a:rPr lang="hu-HU" i="1" dirty="0" err="1"/>
              <a:t>places_poi</a:t>
            </a:r>
            <a:r>
              <a:rPr lang="hu-HU" dirty="0"/>
              <a:t> réteg), amelyekre a következő három feltétel közül legalább egy teljesül: (1) a neve (</a:t>
            </a:r>
            <a:r>
              <a:rPr lang="hu-HU" dirty="0" err="1"/>
              <a:t>name</a:t>
            </a:r>
            <a:r>
              <a:rPr lang="hu-HU" dirty="0"/>
              <a:t>) </a:t>
            </a:r>
            <a:r>
              <a:rPr lang="hu-HU" dirty="0" err="1"/>
              <a:t>Újlak</a:t>
            </a:r>
            <a:r>
              <a:rPr lang="hu-HU" dirty="0"/>
              <a:t>, (2) népessége (</a:t>
            </a:r>
            <a:r>
              <a:rPr lang="hu-HU" dirty="0" err="1"/>
              <a:t>population</a:t>
            </a:r>
            <a:r>
              <a:rPr lang="hu-HU" dirty="0"/>
              <a:t>) nagyobb 0-nál, (3) nem hely típusú (</a:t>
            </a:r>
            <a:r>
              <a:rPr lang="hu-HU" dirty="0" err="1"/>
              <a:t>fclass</a:t>
            </a:r>
            <a:r>
              <a:rPr lang="hu-HU" dirty="0"/>
              <a:t>: </a:t>
            </a:r>
            <a:r>
              <a:rPr lang="hu-HU" dirty="0" err="1"/>
              <a:t>locality</a:t>
            </a:r>
            <a:r>
              <a:rPr lang="hu-HU" dirty="0"/>
              <a:t>)</a:t>
            </a:r>
          </a:p>
          <a:p>
            <a:r>
              <a:rPr lang="hu-HU" dirty="0"/>
              <a:t>elemekre bontás:</a:t>
            </a:r>
          </a:p>
          <a:p>
            <a:pPr lvl="1"/>
            <a:r>
              <a:rPr lang="hu-HU" dirty="0"/>
              <a:t>a neve (</a:t>
            </a:r>
            <a:r>
              <a:rPr lang="hu-HU" dirty="0" err="1"/>
              <a:t>name</a:t>
            </a:r>
            <a:r>
              <a:rPr lang="hu-HU" dirty="0"/>
              <a:t>) </a:t>
            </a:r>
            <a:r>
              <a:rPr lang="hu-HU" dirty="0" err="1"/>
              <a:t>Újlak</a:t>
            </a:r>
            <a:endParaRPr lang="hu-HU" dirty="0"/>
          </a:p>
          <a:p>
            <a:pPr lvl="1"/>
            <a:r>
              <a:rPr lang="hu-HU" dirty="0"/>
              <a:t>U</a:t>
            </a:r>
          </a:p>
          <a:p>
            <a:pPr lvl="1"/>
            <a:r>
              <a:rPr lang="hu-HU" dirty="0"/>
              <a:t>népessége (</a:t>
            </a:r>
            <a:r>
              <a:rPr lang="hu-HU" dirty="0" err="1"/>
              <a:t>population</a:t>
            </a:r>
            <a:r>
              <a:rPr lang="hu-HU" dirty="0"/>
              <a:t>) nagyobb 0-nál</a:t>
            </a:r>
          </a:p>
          <a:p>
            <a:pPr lvl="1"/>
            <a:r>
              <a:rPr lang="hu-HU" dirty="0"/>
              <a:t>U</a:t>
            </a:r>
          </a:p>
          <a:p>
            <a:pPr lvl="1"/>
            <a:r>
              <a:rPr lang="hu-HU" dirty="0"/>
              <a:t>nem hely típusú (</a:t>
            </a:r>
            <a:r>
              <a:rPr lang="hu-HU" dirty="0" err="1"/>
              <a:t>fclass</a:t>
            </a:r>
            <a:r>
              <a:rPr lang="hu-HU" dirty="0"/>
              <a:t>: </a:t>
            </a:r>
            <a:r>
              <a:rPr lang="hu-HU" dirty="0" err="1"/>
              <a:t>locality</a:t>
            </a:r>
            <a:r>
              <a:rPr lang="hu-HU" dirty="0"/>
              <a:t>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A728778-E2E1-EAA7-D55D-1AF98AE87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731D813-6DA7-7905-8668-8A80EAC97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333" y="1573635"/>
            <a:ext cx="3796949" cy="38619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692293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CADCF5-FD1D-E99F-7FDA-7F7320731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Összetett kifejezések és </a:t>
            </a:r>
            <a:r>
              <a:rPr lang="hu-HU" dirty="0" err="1"/>
              <a:t>lépésenkénti</a:t>
            </a:r>
            <a:r>
              <a:rPr lang="hu-HU" dirty="0"/>
              <a:t> megoldás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B37A8E9-AD34-F297-F940-6DFB6AFEB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megoldás összetett kifejezéssel:</a:t>
            </a:r>
          </a:p>
          <a:p>
            <a:pPr lvl="2"/>
            <a:r>
              <a:rPr lang="en-US" dirty="0"/>
              <a:t>"name" </a:t>
            </a:r>
            <a:r>
              <a:rPr lang="hu-HU" dirty="0"/>
              <a:t>=</a:t>
            </a:r>
            <a:r>
              <a:rPr lang="en-US" dirty="0"/>
              <a:t> '</a:t>
            </a:r>
            <a:r>
              <a:rPr lang="hu-HU" dirty="0" err="1"/>
              <a:t>Újlak</a:t>
            </a:r>
            <a:r>
              <a:rPr lang="en-US" dirty="0"/>
              <a:t>' OR "population" &gt; 0 OR</a:t>
            </a:r>
            <a:r>
              <a:rPr lang="hu-HU" dirty="0"/>
              <a:t> </a:t>
            </a:r>
            <a:r>
              <a:rPr lang="en-US" dirty="0"/>
              <a:t>"</a:t>
            </a:r>
            <a:r>
              <a:rPr lang="en-US" dirty="0" err="1"/>
              <a:t>fclass</a:t>
            </a:r>
            <a:r>
              <a:rPr lang="en-US" dirty="0"/>
              <a:t>" </a:t>
            </a:r>
            <a:r>
              <a:rPr lang="hu-HU" dirty="0"/>
              <a:t>&lt;&gt;</a:t>
            </a:r>
            <a:r>
              <a:rPr lang="en-US" dirty="0"/>
              <a:t> '</a:t>
            </a:r>
            <a:r>
              <a:rPr lang="hu-HU" dirty="0" err="1"/>
              <a:t>locality</a:t>
            </a:r>
            <a:r>
              <a:rPr lang="en-US" dirty="0"/>
              <a:t>'</a:t>
            </a:r>
            <a:endParaRPr lang="hu-HU" dirty="0"/>
          </a:p>
          <a:p>
            <a:r>
              <a:rPr lang="hu-HU" dirty="0"/>
              <a:t>megoldás lépésenként:</a:t>
            </a:r>
          </a:p>
          <a:p>
            <a:pPr lvl="1"/>
            <a:r>
              <a:rPr lang="hu-HU" dirty="0" err="1"/>
              <a:t>Create</a:t>
            </a:r>
            <a:r>
              <a:rPr lang="hu-HU" dirty="0"/>
              <a:t> a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: 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 = '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Újlak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hu-HU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hu-HU" dirty="0"/>
              <a:t>Add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Current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: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"population" &gt; 0</a:t>
            </a:r>
            <a:endParaRPr lang="hu-HU" dirty="0"/>
          </a:p>
          <a:p>
            <a:pPr lvl="1"/>
            <a:r>
              <a:rPr lang="hu-HU" dirty="0"/>
              <a:t>Add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Current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: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 &lt;&gt; 'locality'</a:t>
            </a:r>
            <a:endParaRPr lang="hu-HU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u-HU" dirty="0"/>
              <a:t>DEMO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A728778-E2E1-EAA7-D55D-1AF98AE87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C5FBDEB-0A8A-36B7-167B-2F29748CE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333" y="2233914"/>
            <a:ext cx="3796949" cy="38619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9130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3ED53-3933-97A5-E1BC-156E75946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16170D4-2FA9-6860-2DAE-DDB6C9A1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Összetett kifejezések és </a:t>
            </a:r>
            <a:r>
              <a:rPr lang="hu-HU" dirty="0" err="1"/>
              <a:t>lépésenkénti</a:t>
            </a:r>
            <a:r>
              <a:rPr lang="hu-HU" dirty="0"/>
              <a:t> megoldás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37CEBB4-2739-CB55-75FC-152E5F9E6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megoldás összetett kifejezéssel:</a:t>
            </a:r>
          </a:p>
          <a:p>
            <a:pPr lvl="2"/>
            <a:r>
              <a:rPr lang="en-US" dirty="0"/>
              <a:t>"name" </a:t>
            </a:r>
            <a:r>
              <a:rPr lang="hu-HU" dirty="0"/>
              <a:t>=</a:t>
            </a:r>
            <a:r>
              <a:rPr lang="en-US" dirty="0"/>
              <a:t> '</a:t>
            </a:r>
            <a:r>
              <a:rPr lang="hu-HU" dirty="0" err="1"/>
              <a:t>Újlak</a:t>
            </a:r>
            <a:r>
              <a:rPr lang="en-US" dirty="0"/>
              <a:t>' OR "population" &gt; 0 OR</a:t>
            </a:r>
            <a:r>
              <a:rPr lang="hu-HU" dirty="0"/>
              <a:t> </a:t>
            </a:r>
            <a:r>
              <a:rPr lang="en-US" dirty="0"/>
              <a:t>"</a:t>
            </a:r>
            <a:r>
              <a:rPr lang="en-US" dirty="0" err="1"/>
              <a:t>fclass</a:t>
            </a:r>
            <a:r>
              <a:rPr lang="en-US" dirty="0"/>
              <a:t>" </a:t>
            </a:r>
            <a:r>
              <a:rPr lang="hu-HU" dirty="0"/>
              <a:t>&lt;&gt;</a:t>
            </a:r>
            <a:r>
              <a:rPr lang="en-US" dirty="0"/>
              <a:t> '</a:t>
            </a:r>
            <a:r>
              <a:rPr lang="hu-HU" dirty="0" err="1"/>
              <a:t>locality</a:t>
            </a:r>
            <a:r>
              <a:rPr lang="en-US" dirty="0"/>
              <a:t>'</a:t>
            </a:r>
            <a:endParaRPr lang="hu-HU" dirty="0"/>
          </a:p>
          <a:p>
            <a:r>
              <a:rPr lang="hu-HU" dirty="0"/>
              <a:t>megoldás lépésenként:</a:t>
            </a:r>
          </a:p>
          <a:p>
            <a:pPr lvl="1"/>
            <a:r>
              <a:rPr lang="hu-HU" dirty="0" err="1"/>
              <a:t>Create</a:t>
            </a:r>
            <a:r>
              <a:rPr lang="hu-HU" dirty="0"/>
              <a:t> a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: 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 = '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Újlak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hu-HU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hu-HU" dirty="0"/>
              <a:t>Add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Current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: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"population" &gt; 0</a:t>
            </a:r>
            <a:endParaRPr lang="hu-HU" dirty="0"/>
          </a:p>
          <a:p>
            <a:pPr lvl="1"/>
            <a:r>
              <a:rPr lang="hu-HU" dirty="0"/>
              <a:t>Add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Current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: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fclass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 &lt;&gt; 'locality'</a:t>
            </a:r>
            <a:endParaRPr lang="hu-HU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u-HU" dirty="0"/>
              <a:t>DEMO</a:t>
            </a:r>
          </a:p>
          <a:p>
            <a:r>
              <a:rPr lang="hu-HU" dirty="0"/>
              <a:t>lehetne más sorrendben?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43275B5-8A2B-21CA-8027-EF7D02533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1188D67-5AD9-5210-167E-16D799CCE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333" y="2233914"/>
            <a:ext cx="3796949" cy="38619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79919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CADCF5-FD1D-E99F-7FDA-7F7320731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Összetett kifejezések és </a:t>
            </a:r>
            <a:r>
              <a:rPr lang="hu-HU" dirty="0" err="1"/>
              <a:t>lépésenkénti</a:t>
            </a:r>
            <a:r>
              <a:rPr lang="hu-HU" dirty="0"/>
              <a:t> megoldás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B37A8E9-AD34-F297-F940-6DFB6AFEB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egyenértékű összetett kifejezések: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"name" = '</a:t>
            </a:r>
            <a:r>
              <a:rPr lang="en-US" dirty="0" err="1">
                <a:solidFill>
                  <a:srgbClr val="FF0000"/>
                </a:solidFill>
              </a:rPr>
              <a:t>Újlak</a:t>
            </a:r>
            <a:r>
              <a:rPr lang="en-US" dirty="0">
                <a:solidFill>
                  <a:srgbClr val="FF0000"/>
                </a:solidFill>
              </a:rPr>
              <a:t>'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OR</a:t>
            </a:r>
            <a:r>
              <a:rPr lang="en-US" dirty="0"/>
              <a:t> </a:t>
            </a:r>
            <a:r>
              <a:rPr lang="en-US" dirty="0">
                <a:solidFill>
                  <a:schemeClr val="accent5"/>
                </a:solidFill>
              </a:rPr>
              <a:t>"population" &gt; 0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OR</a:t>
            </a:r>
            <a:r>
              <a:rPr lang="en-US" dirty="0"/>
              <a:t> "</a:t>
            </a:r>
            <a:r>
              <a:rPr lang="en-US" dirty="0" err="1"/>
              <a:t>fclass</a:t>
            </a:r>
            <a:r>
              <a:rPr lang="en-US" dirty="0"/>
              <a:t>" &lt;&gt; 'locality'</a:t>
            </a:r>
            <a:endParaRPr lang="hu-HU" dirty="0"/>
          </a:p>
          <a:p>
            <a:pPr lvl="2"/>
            <a:r>
              <a:rPr lang="en-US" dirty="0">
                <a:solidFill>
                  <a:srgbClr val="FF0000"/>
                </a:solidFill>
              </a:rPr>
              <a:t>"name" = '</a:t>
            </a:r>
            <a:r>
              <a:rPr lang="en-US" dirty="0" err="1">
                <a:solidFill>
                  <a:srgbClr val="FF0000"/>
                </a:solidFill>
              </a:rPr>
              <a:t>Újlak</a:t>
            </a:r>
            <a:r>
              <a:rPr lang="en-US" dirty="0">
                <a:solidFill>
                  <a:srgbClr val="FF0000"/>
                </a:solidFill>
              </a:rPr>
              <a:t>'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OR</a:t>
            </a:r>
            <a:r>
              <a:rPr lang="en-US" dirty="0"/>
              <a:t> "</a:t>
            </a:r>
            <a:r>
              <a:rPr lang="en-US" dirty="0" err="1"/>
              <a:t>fclass</a:t>
            </a:r>
            <a:r>
              <a:rPr lang="en-US" dirty="0"/>
              <a:t>" &lt;&gt; 'locality'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OR</a:t>
            </a:r>
            <a:r>
              <a:rPr lang="en-US" dirty="0"/>
              <a:t> </a:t>
            </a:r>
            <a:r>
              <a:rPr lang="en-US" dirty="0">
                <a:solidFill>
                  <a:schemeClr val="accent5"/>
                </a:solidFill>
              </a:rPr>
              <a:t>"population" &gt; 0</a:t>
            </a:r>
            <a:endParaRPr lang="hu-HU" dirty="0">
              <a:solidFill>
                <a:schemeClr val="accent5"/>
              </a:solidFill>
            </a:endParaRPr>
          </a:p>
          <a:p>
            <a:pPr lvl="2"/>
            <a:r>
              <a:rPr lang="en-US" dirty="0">
                <a:solidFill>
                  <a:schemeClr val="accent5"/>
                </a:solidFill>
              </a:rPr>
              <a:t>"population" &gt; 0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"name" = '</a:t>
            </a:r>
            <a:r>
              <a:rPr lang="en-US" dirty="0" err="1">
                <a:solidFill>
                  <a:srgbClr val="FF0000"/>
                </a:solidFill>
              </a:rPr>
              <a:t>Újlak</a:t>
            </a:r>
            <a:r>
              <a:rPr lang="en-US" dirty="0">
                <a:solidFill>
                  <a:srgbClr val="FF0000"/>
                </a:solidFill>
              </a:rPr>
              <a:t>'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OR</a:t>
            </a:r>
            <a:r>
              <a:rPr lang="en-US" dirty="0"/>
              <a:t> "</a:t>
            </a:r>
            <a:r>
              <a:rPr lang="en-US" dirty="0" err="1"/>
              <a:t>fclass</a:t>
            </a:r>
            <a:r>
              <a:rPr lang="en-US" dirty="0"/>
              <a:t>" &lt;&gt; 'locality'</a:t>
            </a:r>
            <a:endParaRPr lang="hu-HU" dirty="0"/>
          </a:p>
          <a:p>
            <a:pPr lvl="2"/>
            <a:r>
              <a:rPr lang="en-US" dirty="0">
                <a:solidFill>
                  <a:schemeClr val="accent5"/>
                </a:solidFill>
              </a:rPr>
              <a:t>"population" &gt; 0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OR</a:t>
            </a:r>
            <a:r>
              <a:rPr lang="en-US" dirty="0"/>
              <a:t> "</a:t>
            </a:r>
            <a:r>
              <a:rPr lang="en-US" dirty="0" err="1"/>
              <a:t>fclass</a:t>
            </a:r>
            <a:r>
              <a:rPr lang="en-US" dirty="0"/>
              <a:t>" &lt;&gt; 'locality'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"name" = '</a:t>
            </a:r>
            <a:r>
              <a:rPr lang="en-US" dirty="0" err="1">
                <a:solidFill>
                  <a:srgbClr val="FF0000"/>
                </a:solidFill>
              </a:rPr>
              <a:t>Újlak</a:t>
            </a:r>
            <a:r>
              <a:rPr lang="en-US" dirty="0">
                <a:solidFill>
                  <a:srgbClr val="FF0000"/>
                </a:solidFill>
              </a:rPr>
              <a:t>' </a:t>
            </a:r>
            <a:endParaRPr lang="hu-HU" dirty="0">
              <a:solidFill>
                <a:srgbClr val="FF0000"/>
              </a:solidFill>
            </a:endParaRPr>
          </a:p>
          <a:p>
            <a:pPr lvl="2"/>
            <a:r>
              <a:rPr lang="en-US" dirty="0"/>
              <a:t>"</a:t>
            </a:r>
            <a:r>
              <a:rPr lang="en-US" dirty="0" err="1"/>
              <a:t>fclass</a:t>
            </a:r>
            <a:r>
              <a:rPr lang="en-US" dirty="0"/>
              <a:t>" &lt;&gt; 'locality'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OR</a:t>
            </a:r>
            <a:r>
              <a:rPr lang="hu-HU" dirty="0"/>
              <a:t> </a:t>
            </a:r>
            <a:r>
              <a:rPr lang="en-US" dirty="0">
                <a:solidFill>
                  <a:srgbClr val="FF0000"/>
                </a:solidFill>
              </a:rPr>
              <a:t>"name" = '</a:t>
            </a:r>
            <a:r>
              <a:rPr lang="en-US" dirty="0" err="1">
                <a:solidFill>
                  <a:srgbClr val="FF0000"/>
                </a:solidFill>
              </a:rPr>
              <a:t>Újlak</a:t>
            </a:r>
            <a:r>
              <a:rPr lang="en-US" dirty="0">
                <a:solidFill>
                  <a:srgbClr val="FF0000"/>
                </a:solidFill>
              </a:rPr>
              <a:t>'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OR </a:t>
            </a:r>
            <a:r>
              <a:rPr lang="en-US" dirty="0">
                <a:solidFill>
                  <a:schemeClr val="accent5"/>
                </a:solidFill>
              </a:rPr>
              <a:t>"population" &gt; 0</a:t>
            </a:r>
            <a:endParaRPr lang="hu-HU" dirty="0">
              <a:solidFill>
                <a:schemeClr val="accent5"/>
              </a:solidFill>
            </a:endParaRPr>
          </a:p>
          <a:p>
            <a:pPr lvl="2"/>
            <a:r>
              <a:rPr lang="hu-HU" dirty="0"/>
              <a:t>"</a:t>
            </a:r>
            <a:r>
              <a:rPr lang="hu-HU" dirty="0" err="1"/>
              <a:t>fclass</a:t>
            </a:r>
            <a:r>
              <a:rPr lang="hu-HU" dirty="0"/>
              <a:t>" &lt;&gt; '</a:t>
            </a:r>
            <a:r>
              <a:rPr lang="hu-HU" dirty="0" err="1"/>
              <a:t>locality</a:t>
            </a:r>
            <a:r>
              <a:rPr lang="hu-HU" dirty="0"/>
              <a:t>'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OR</a:t>
            </a:r>
            <a:r>
              <a:rPr lang="en-US" dirty="0"/>
              <a:t> </a:t>
            </a:r>
            <a:r>
              <a:rPr lang="en-US" dirty="0">
                <a:solidFill>
                  <a:schemeClr val="accent5"/>
                </a:solidFill>
              </a:rPr>
              <a:t>"population" &gt; 0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OR</a:t>
            </a:r>
            <a:r>
              <a:rPr lang="hu-HU" dirty="0"/>
              <a:t> </a:t>
            </a:r>
            <a:r>
              <a:rPr lang="en-US" dirty="0">
                <a:solidFill>
                  <a:srgbClr val="FF0000"/>
                </a:solidFill>
              </a:rPr>
              <a:t>"name" = '</a:t>
            </a:r>
            <a:r>
              <a:rPr lang="en-US" dirty="0" err="1">
                <a:solidFill>
                  <a:srgbClr val="FF0000"/>
                </a:solidFill>
              </a:rPr>
              <a:t>Újlak</a:t>
            </a:r>
            <a:r>
              <a:rPr lang="en-US" dirty="0">
                <a:solidFill>
                  <a:srgbClr val="FF0000"/>
                </a:solidFill>
              </a:rPr>
              <a:t>' </a:t>
            </a:r>
            <a:endParaRPr lang="hu-HU" dirty="0">
              <a:solidFill>
                <a:srgbClr val="FF0000"/>
              </a:solidFill>
            </a:endParaRPr>
          </a:p>
          <a:p>
            <a:pPr lvl="2"/>
            <a:endParaRPr lang="hu-HU" dirty="0"/>
          </a:p>
          <a:p>
            <a:r>
              <a:rPr lang="hu-HU" dirty="0"/>
              <a:t>megoldás lépésenként:</a:t>
            </a:r>
          </a:p>
          <a:p>
            <a:pPr lvl="1"/>
            <a:r>
              <a:rPr lang="hu-HU" dirty="0"/>
              <a:t>1. </a:t>
            </a:r>
            <a:r>
              <a:rPr lang="hu-HU" dirty="0" err="1"/>
              <a:t>Create</a:t>
            </a:r>
            <a:r>
              <a:rPr lang="hu-HU" dirty="0"/>
              <a:t> a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selection</a:t>
            </a:r>
            <a:endParaRPr lang="hu-HU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hu-HU" dirty="0"/>
              <a:t>2. Add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Current</a:t>
            </a:r>
            <a:r>
              <a:rPr lang="hu-HU" dirty="0"/>
              <a:t> </a:t>
            </a:r>
            <a:r>
              <a:rPr lang="hu-HU" dirty="0" err="1"/>
              <a:t>Selection</a:t>
            </a:r>
            <a:endParaRPr lang="hu-HU" dirty="0"/>
          </a:p>
          <a:p>
            <a:pPr lvl="1"/>
            <a:r>
              <a:rPr lang="hu-HU" dirty="0"/>
              <a:t>3. Add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Current</a:t>
            </a:r>
            <a:r>
              <a:rPr lang="hu-HU" dirty="0"/>
              <a:t> </a:t>
            </a:r>
            <a:r>
              <a:rPr lang="hu-HU" dirty="0" err="1"/>
              <a:t>Selection</a:t>
            </a:r>
            <a:endParaRPr lang="hu-HU" dirty="0"/>
          </a:p>
          <a:p>
            <a:r>
              <a:rPr lang="hu-HU" dirty="0"/>
              <a:t>ahol az elemi kifejezések sorrendje tetszőleges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A728778-E2E1-EAA7-D55D-1AF98AE87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869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CADCF5-FD1D-E99F-7FDA-7F7320731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Összetett kifejezések és </a:t>
            </a:r>
            <a:r>
              <a:rPr lang="hu-HU" dirty="0" err="1"/>
              <a:t>lépésenkénti</a:t>
            </a:r>
            <a:r>
              <a:rPr lang="hu-HU" dirty="0"/>
              <a:t> megoldás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B37A8E9-AD34-F297-F940-6DFB6AFEB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első lépés mindig új kiválasztás (</a:t>
            </a:r>
            <a:r>
              <a:rPr lang="hu-HU" dirty="0" err="1"/>
              <a:t>Create</a:t>
            </a:r>
            <a:r>
              <a:rPr lang="hu-HU" dirty="0"/>
              <a:t> a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) legyen!</a:t>
            </a:r>
          </a:p>
          <a:p>
            <a:pPr lvl="1"/>
            <a:r>
              <a:rPr lang="hu-HU" dirty="0"/>
              <a:t>egyéb esetben meglepő eredményt kapunk…</a:t>
            </a:r>
          </a:p>
          <a:p>
            <a:r>
              <a:rPr lang="hu-HU" dirty="0"/>
              <a:t>a további lépések pedig: </a:t>
            </a:r>
            <a:r>
              <a:rPr lang="hu-HU" dirty="0" err="1"/>
              <a:t>Select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Current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/Add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Current</a:t>
            </a:r>
            <a:r>
              <a:rPr lang="hu-HU" dirty="0"/>
              <a:t> </a:t>
            </a:r>
            <a:r>
              <a:rPr lang="hu-HU" dirty="0" err="1"/>
              <a:t>Selection</a:t>
            </a:r>
            <a:endParaRPr lang="hu-HU" dirty="0"/>
          </a:p>
          <a:p>
            <a:r>
              <a:rPr lang="hu-HU" dirty="0"/>
              <a:t>sorrendiség</a:t>
            </a:r>
          </a:p>
          <a:p>
            <a:pPr lvl="1"/>
            <a:r>
              <a:rPr lang="hu-HU" dirty="0"/>
              <a:t>∩ – AND – </a:t>
            </a:r>
            <a:r>
              <a:rPr lang="hu-HU" dirty="0" err="1"/>
              <a:t>Select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Current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: felcserélhető</a:t>
            </a:r>
          </a:p>
          <a:p>
            <a:pPr lvl="1"/>
            <a:r>
              <a:rPr lang="hu-HU" dirty="0"/>
              <a:t>U – OR – Add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Current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: felcserélhető</a:t>
            </a:r>
          </a:p>
          <a:p>
            <a:pPr lvl="1"/>
            <a:r>
              <a:rPr lang="hu-HU" dirty="0"/>
              <a:t>\ – AND NOT – </a:t>
            </a:r>
            <a:r>
              <a:rPr lang="hu-HU" dirty="0" err="1"/>
              <a:t>Remove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Current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: fontos a sorrend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A728778-E2E1-EAA7-D55D-1AF98AE87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033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E4A82C-4184-36AC-D805-B2E34A384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Összetett kifejezések és </a:t>
            </a:r>
            <a:r>
              <a:rPr lang="hu-HU" dirty="0" err="1"/>
              <a:t>lépésenkénti</a:t>
            </a:r>
            <a:r>
              <a:rPr lang="hu-HU" dirty="0"/>
              <a:t> megoldás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ADD9935-9C8E-7463-980F-5FD1F659A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szövegértés</a:t>
            </a:r>
          </a:p>
          <a:p>
            <a:pPr lvl="1"/>
            <a:r>
              <a:rPr lang="hu-HU" dirty="0"/>
              <a:t>zárthelyin általában a feladat megértése szokott problémát okozni</a:t>
            </a:r>
          </a:p>
          <a:p>
            <a:pPr lvl="1"/>
            <a:r>
              <a:rPr lang="hu-HU" dirty="0"/>
              <a:t>nem a megértett feladat megoldása…</a:t>
            </a:r>
          </a:p>
          <a:p>
            <a:pPr lvl="1"/>
            <a:endParaRPr lang="hu-HU" dirty="0">
              <a:sym typeface="Wingdings" panose="05000000000000000000" pitchFamily="2" charset="2"/>
            </a:endParaRPr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EF254E9-867E-688A-38D7-1D9332476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6" name="Kép 5" descr="A képen vázlat, rajz, diagram, Vonalas grafika látható&#10;&#10;Automatikusan generált leírás">
            <a:extLst>
              <a:ext uri="{FF2B5EF4-FFF2-40B4-BE49-F238E27FC236}">
                <a16:creationId xmlns:a16="http://schemas.microsoft.com/office/drawing/2014/main" id="{91A0E945-F2F7-DEC5-5885-C2DEEB2141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17705" b="2660"/>
          <a:stretch/>
        </p:blipFill>
        <p:spPr>
          <a:xfrm>
            <a:off x="6944497" y="2918926"/>
            <a:ext cx="4909788" cy="302467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11020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E4A82C-4184-36AC-D805-B2E34A384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Összetett kifejezések és </a:t>
            </a:r>
            <a:r>
              <a:rPr lang="hu-HU" dirty="0" err="1"/>
              <a:t>lépésenkénti</a:t>
            </a:r>
            <a:r>
              <a:rPr lang="hu-HU" dirty="0"/>
              <a:t> megoldás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ADD9935-9C8E-7463-980F-5FD1F659A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példák:</a:t>
            </a:r>
          </a:p>
          <a:p>
            <a:pPr lvl="1"/>
            <a:r>
              <a:rPr lang="hu-HU" dirty="0"/>
              <a:t>"válasszuk ki X-ek közül azokat, amelyek Y" </a:t>
            </a:r>
            <a:r>
              <a:rPr lang="hu-HU" dirty="0">
                <a:sym typeface="Wingdings" panose="05000000000000000000" pitchFamily="2" charset="2"/>
              </a:rPr>
              <a:t> X </a:t>
            </a:r>
            <a:r>
              <a:rPr lang="hu-HU" dirty="0"/>
              <a:t>∩</a:t>
            </a:r>
            <a:r>
              <a:rPr lang="hu-HU" dirty="0">
                <a:sym typeface="Wingdings" panose="05000000000000000000" pitchFamily="2" charset="2"/>
              </a:rPr>
              <a:t> Y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"válasszuk ki, amelyek X és Y"</a:t>
            </a:r>
            <a:r>
              <a:rPr lang="hu-HU" dirty="0"/>
              <a:t> </a:t>
            </a:r>
            <a:r>
              <a:rPr lang="hu-HU" dirty="0">
                <a:sym typeface="Wingdings" panose="05000000000000000000" pitchFamily="2" charset="2"/>
              </a:rPr>
              <a:t> X </a:t>
            </a:r>
            <a:r>
              <a:rPr lang="hu-HU" dirty="0"/>
              <a:t>∩</a:t>
            </a:r>
            <a:r>
              <a:rPr lang="hu-HU" dirty="0">
                <a:sym typeface="Wingdings" panose="05000000000000000000" pitchFamily="2" charset="2"/>
              </a:rPr>
              <a:t> Y</a:t>
            </a:r>
          </a:p>
          <a:p>
            <a:pPr lvl="1"/>
            <a:r>
              <a:rPr lang="hu-HU" dirty="0"/>
              <a:t>"válasszuk ki, amelyekre egyszerre teljesül X, Y(, Z)" </a:t>
            </a:r>
            <a:r>
              <a:rPr lang="hu-HU" dirty="0">
                <a:sym typeface="Wingdings" panose="05000000000000000000" pitchFamily="2" charset="2"/>
              </a:rPr>
              <a:t> X </a:t>
            </a:r>
            <a:r>
              <a:rPr lang="hu-HU" dirty="0"/>
              <a:t>∩</a:t>
            </a:r>
            <a:r>
              <a:rPr lang="hu-HU" dirty="0">
                <a:sym typeface="Wingdings" panose="05000000000000000000" pitchFamily="2" charset="2"/>
              </a:rPr>
              <a:t> Y (</a:t>
            </a:r>
            <a:r>
              <a:rPr lang="hu-HU" dirty="0"/>
              <a:t>∩</a:t>
            </a:r>
            <a:r>
              <a:rPr lang="hu-HU" dirty="0">
                <a:sym typeface="Wingdings" panose="05000000000000000000" pitchFamily="2" charset="2"/>
              </a:rPr>
              <a:t> Z)</a:t>
            </a:r>
          </a:p>
          <a:p>
            <a:pPr lvl="1"/>
            <a:r>
              <a:rPr lang="hu-HU" dirty="0"/>
              <a:t>"válasszuk ki X-ek mellé még azokat, amelyek Y" </a:t>
            </a:r>
            <a:r>
              <a:rPr lang="hu-HU" dirty="0">
                <a:sym typeface="Wingdings" panose="05000000000000000000" pitchFamily="2" charset="2"/>
              </a:rPr>
              <a:t> X </a:t>
            </a:r>
            <a:r>
              <a:rPr lang="hu-HU" dirty="0"/>
              <a:t>U</a:t>
            </a:r>
            <a:r>
              <a:rPr lang="hu-HU" dirty="0">
                <a:sym typeface="Wingdings" panose="05000000000000000000" pitchFamily="2" charset="2"/>
              </a:rPr>
              <a:t> Y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"válasszuk ki, amelyek X vagy Y"</a:t>
            </a:r>
            <a:r>
              <a:rPr lang="hu-HU" dirty="0"/>
              <a:t> </a:t>
            </a:r>
            <a:r>
              <a:rPr lang="hu-HU" dirty="0">
                <a:sym typeface="Wingdings" panose="05000000000000000000" pitchFamily="2" charset="2"/>
              </a:rPr>
              <a:t> X </a:t>
            </a:r>
            <a:r>
              <a:rPr lang="hu-HU" dirty="0"/>
              <a:t>U</a:t>
            </a:r>
            <a:r>
              <a:rPr lang="hu-HU" dirty="0">
                <a:sym typeface="Wingdings" panose="05000000000000000000" pitchFamily="2" charset="2"/>
              </a:rPr>
              <a:t> Y</a:t>
            </a:r>
          </a:p>
          <a:p>
            <a:pPr lvl="1"/>
            <a:r>
              <a:rPr lang="hu-HU" dirty="0"/>
              <a:t>"válasszuk ki, amelyekre X, Y(, Z) legalább egyike teljesül" </a:t>
            </a:r>
            <a:r>
              <a:rPr lang="hu-HU" dirty="0">
                <a:sym typeface="Wingdings" panose="05000000000000000000" pitchFamily="2" charset="2"/>
              </a:rPr>
              <a:t> X </a:t>
            </a:r>
            <a:r>
              <a:rPr lang="hu-HU" dirty="0"/>
              <a:t>U</a:t>
            </a:r>
            <a:r>
              <a:rPr lang="hu-HU" dirty="0">
                <a:sym typeface="Wingdings" panose="05000000000000000000" pitchFamily="2" charset="2"/>
              </a:rPr>
              <a:t> Y (</a:t>
            </a:r>
            <a:r>
              <a:rPr lang="hu-HU" dirty="0"/>
              <a:t>U</a:t>
            </a:r>
            <a:r>
              <a:rPr lang="hu-HU" dirty="0">
                <a:sym typeface="Wingdings" panose="05000000000000000000" pitchFamily="2" charset="2"/>
              </a:rPr>
              <a:t> Z)</a:t>
            </a:r>
          </a:p>
          <a:p>
            <a:pPr lvl="1"/>
            <a:r>
              <a:rPr lang="hu-HU" dirty="0"/>
              <a:t>"válasszuk ki X-ek közül azokat, amelyek nem Y" </a:t>
            </a:r>
            <a:r>
              <a:rPr lang="hu-HU" dirty="0">
                <a:sym typeface="Wingdings" panose="05000000000000000000" pitchFamily="2" charset="2"/>
              </a:rPr>
              <a:t> X \ Y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"válasszuk ki, amelyek bár X, de nem Y"</a:t>
            </a:r>
            <a:r>
              <a:rPr lang="hu-HU" dirty="0"/>
              <a:t> </a:t>
            </a:r>
            <a:r>
              <a:rPr lang="hu-HU" dirty="0">
                <a:sym typeface="Wingdings" panose="05000000000000000000" pitchFamily="2" charset="2"/>
              </a:rPr>
              <a:t> X \ Y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"válasszuk ki, amelyek bár nem Y, de X"</a:t>
            </a:r>
            <a:r>
              <a:rPr lang="hu-HU" dirty="0"/>
              <a:t> </a:t>
            </a:r>
            <a:r>
              <a:rPr lang="hu-HU" dirty="0">
                <a:sym typeface="Wingdings" panose="05000000000000000000" pitchFamily="2" charset="2"/>
              </a:rPr>
              <a:t> X \ Y</a:t>
            </a:r>
          </a:p>
          <a:p>
            <a:pPr lvl="1"/>
            <a:endParaRPr lang="hu-HU" dirty="0">
              <a:sym typeface="Wingdings" panose="05000000000000000000" pitchFamily="2" charset="2"/>
            </a:endParaRPr>
          </a:p>
          <a:p>
            <a:pPr lvl="1"/>
            <a:endParaRPr lang="hu-HU" dirty="0">
              <a:sym typeface="Wingdings" panose="05000000000000000000" pitchFamily="2" charset="2"/>
            </a:endParaRPr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EF254E9-867E-688A-38D7-1D9332476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104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026BD3-805A-7AA8-051F-8AF78C96B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172"/>
            <a:ext cx="11010900" cy="959304"/>
          </a:xfrm>
        </p:spPr>
        <p:txBody>
          <a:bodyPr/>
          <a:lstStyle/>
          <a:p>
            <a:r>
              <a:rPr lang="hu-HU" dirty="0"/>
              <a:t>Gyakorló feladat – összetett kifejezések és </a:t>
            </a:r>
            <a:r>
              <a:rPr lang="hu-HU" dirty="0" err="1"/>
              <a:t>lépésenkénti</a:t>
            </a:r>
            <a:r>
              <a:rPr lang="hu-HU" dirty="0"/>
              <a:t> megoldás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B801AB2-1D31-6988-F1C6-988AAD0AD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2400"/>
            <a:ext cx="8509001" cy="4754563"/>
          </a:xfrm>
        </p:spPr>
        <p:txBody>
          <a:bodyPr/>
          <a:lstStyle/>
          <a:p>
            <a:r>
              <a:rPr lang="hu-HU" dirty="0"/>
              <a:t>1. egy nagy keresőkifejezéssel válaszd ki azon poligonos látnivalókat (</a:t>
            </a:r>
            <a:r>
              <a:rPr lang="hu-HU" i="1" dirty="0" err="1"/>
              <a:t>pois_poly</a:t>
            </a:r>
            <a:r>
              <a:rPr lang="hu-HU" dirty="0"/>
              <a:t> réteg), melyekre a következők </a:t>
            </a:r>
            <a:r>
              <a:rPr lang="hu-HU" dirty="0" err="1"/>
              <a:t>bármelyike</a:t>
            </a:r>
            <a:r>
              <a:rPr lang="hu-HU" dirty="0"/>
              <a:t> igaz:</a:t>
            </a:r>
          </a:p>
          <a:p>
            <a:pPr lvl="1"/>
            <a:r>
              <a:rPr lang="hu-HU" dirty="0"/>
              <a:t>(1) a határoló körvonalának hossza (</a:t>
            </a:r>
            <a:r>
              <a:rPr lang="hu-HU" dirty="0" err="1"/>
              <a:t>Shape_Leng</a:t>
            </a:r>
            <a:r>
              <a:rPr lang="hu-HU" dirty="0"/>
              <a:t>) 50 m-nél kisebb vagy egyenlő,</a:t>
            </a:r>
          </a:p>
          <a:p>
            <a:pPr lvl="1"/>
            <a:r>
              <a:rPr lang="hu-HU" dirty="0"/>
              <a:t>(2) a típusa (</a:t>
            </a:r>
            <a:r>
              <a:rPr lang="hu-HU" dirty="0" err="1"/>
              <a:t>fclass</a:t>
            </a:r>
            <a:r>
              <a:rPr lang="hu-HU" dirty="0"/>
              <a:t>) park,</a:t>
            </a:r>
          </a:p>
          <a:p>
            <a:pPr lvl="1"/>
            <a:r>
              <a:rPr lang="hu-HU" dirty="0"/>
              <a:t>(3) a neve (</a:t>
            </a:r>
            <a:r>
              <a:rPr lang="hu-HU" dirty="0" err="1"/>
              <a:t>name</a:t>
            </a:r>
            <a:r>
              <a:rPr lang="hu-HU" dirty="0"/>
              <a:t>) "Levendula Étterem"</a:t>
            </a:r>
          </a:p>
          <a:p>
            <a:r>
              <a:rPr lang="hu-HU" dirty="0"/>
              <a:t>2. lépésekre bontva, kétféle módon is (\ és ∩) válaszd ki azokat az utakat (</a:t>
            </a:r>
            <a:r>
              <a:rPr lang="hu-HU" i="1" dirty="0" err="1"/>
              <a:t>roads</a:t>
            </a:r>
            <a:r>
              <a:rPr lang="hu-HU" dirty="0"/>
              <a:t> réteg), amelyek bár nem ösvények (</a:t>
            </a:r>
            <a:r>
              <a:rPr lang="hu-HU" dirty="0" err="1"/>
              <a:t>fclass</a:t>
            </a:r>
            <a:r>
              <a:rPr lang="hu-HU" dirty="0"/>
              <a:t>: </a:t>
            </a:r>
            <a:r>
              <a:rPr lang="hu-HU" dirty="0" err="1"/>
              <a:t>path</a:t>
            </a:r>
            <a:r>
              <a:rPr lang="hu-HU" dirty="0"/>
              <a:t>), de viszonylag rövidek (</a:t>
            </a:r>
            <a:r>
              <a:rPr lang="hu-HU" dirty="0" err="1"/>
              <a:t>Shape_Leng</a:t>
            </a:r>
            <a:r>
              <a:rPr lang="hu-HU" dirty="0"/>
              <a:t> 500 m-nél kisebb)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7A2969F-3CD8-1E89-49BB-06A9592F7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76A6079-5B9F-DF14-1EFF-3307DA8261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29" r="-12395"/>
          <a:stretch/>
        </p:blipFill>
        <p:spPr>
          <a:xfrm>
            <a:off x="9347200" y="3779893"/>
            <a:ext cx="2707552" cy="22827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FE8EF9B-7844-8202-A09F-FDBED45960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8606" r="-14552"/>
          <a:stretch/>
        </p:blipFill>
        <p:spPr>
          <a:xfrm>
            <a:off x="9347200" y="1435100"/>
            <a:ext cx="2707552" cy="2207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52276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026BD3-805A-7AA8-051F-8AF78C96B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4172"/>
            <a:ext cx="10985247" cy="959304"/>
          </a:xfrm>
        </p:spPr>
        <p:txBody>
          <a:bodyPr/>
          <a:lstStyle/>
          <a:p>
            <a:r>
              <a:rPr lang="hu-HU" dirty="0"/>
              <a:t>Gyakorló feladat – összetett kifejezések és </a:t>
            </a:r>
            <a:r>
              <a:rPr lang="hu-HU" dirty="0" err="1"/>
              <a:t>lépésenkénti</a:t>
            </a:r>
            <a:r>
              <a:rPr lang="hu-HU" dirty="0"/>
              <a:t> megoldás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B801AB2-1D31-6988-F1C6-988AAD0AD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2400"/>
            <a:ext cx="8750301" cy="4754563"/>
          </a:xfrm>
        </p:spPr>
        <p:txBody>
          <a:bodyPr/>
          <a:lstStyle/>
          <a:p>
            <a:r>
              <a:rPr lang="hu-HU" dirty="0"/>
              <a:t>3. egy nagy keresőkifejezéssel válaszd ki azon tájhasználati poligonokat (</a:t>
            </a:r>
            <a:r>
              <a:rPr lang="hu-HU" i="1" dirty="0" err="1"/>
              <a:t>landuse</a:t>
            </a:r>
            <a:r>
              <a:rPr lang="hu-HU" dirty="0"/>
              <a:t> réteg), melyekre a következők mindegyike igaz: (1) a típusa (</a:t>
            </a:r>
            <a:r>
              <a:rPr lang="hu-HU" dirty="0" err="1"/>
              <a:t>fclass</a:t>
            </a:r>
            <a:r>
              <a:rPr lang="hu-HU" dirty="0"/>
              <a:t>) tartalmaz r betűt, (2) a területe (</a:t>
            </a:r>
            <a:r>
              <a:rPr lang="hu-HU" dirty="0" err="1"/>
              <a:t>Shape_Area</a:t>
            </a:r>
            <a:r>
              <a:rPr lang="hu-HU" dirty="0"/>
              <a:t>) 1000 m</a:t>
            </a:r>
            <a:r>
              <a:rPr lang="hu-HU" baseline="30000" dirty="0"/>
              <a:t>2</a:t>
            </a:r>
            <a:r>
              <a:rPr lang="hu-HU" dirty="0"/>
              <a:t>-nél nagyobb, (3) a neve ismert (</a:t>
            </a:r>
            <a:r>
              <a:rPr lang="hu-HU" dirty="0" err="1"/>
              <a:t>name</a:t>
            </a:r>
            <a:r>
              <a:rPr lang="hu-HU" dirty="0"/>
              <a:t> nem egyetlen szóköz)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4. lépésekre bontva válaszd ki a sebességkorlátozással bíró (</a:t>
            </a:r>
            <a:r>
              <a:rPr lang="hu-HU" dirty="0" err="1"/>
              <a:t>maxspeed</a:t>
            </a:r>
            <a:r>
              <a:rPr lang="hu-HU" dirty="0"/>
              <a:t> nem 0) utak (</a:t>
            </a:r>
            <a:r>
              <a:rPr lang="hu-HU" i="1" dirty="0" err="1"/>
              <a:t>roads</a:t>
            </a:r>
            <a:r>
              <a:rPr lang="hu-HU" dirty="0"/>
              <a:t> réteg) mellé azokat, amelyeknek a neve (</a:t>
            </a:r>
            <a:r>
              <a:rPr lang="hu-HU" dirty="0" err="1"/>
              <a:t>name</a:t>
            </a:r>
            <a:r>
              <a:rPr lang="hu-HU" dirty="0"/>
              <a:t>) "utca"-</a:t>
            </a:r>
            <a:r>
              <a:rPr lang="hu-HU" dirty="0" err="1"/>
              <a:t>ra</a:t>
            </a:r>
            <a:r>
              <a:rPr lang="hu-HU" dirty="0"/>
              <a:t> végződik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7A2969F-3CD8-1E89-49BB-06A9592F7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AB66CE5-51F8-A1F1-7FBD-537F7C4BCE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t="1183" r="-6053" b="2112"/>
          <a:stretch/>
        </p:blipFill>
        <p:spPr>
          <a:xfrm>
            <a:off x="9588499" y="3815858"/>
            <a:ext cx="2508766" cy="23055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8BE0F544-B17A-8B3F-5A99-934B43AC1A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4885" r="-9269"/>
          <a:stretch/>
        </p:blipFill>
        <p:spPr>
          <a:xfrm>
            <a:off x="9588500" y="1422400"/>
            <a:ext cx="2508765" cy="22296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7D6F1F9E-4200-31C3-9BB7-5E557C250CF3}"/>
              </a:ext>
            </a:extLst>
          </p:cNvPr>
          <p:cNvSpPr/>
          <p:nvPr/>
        </p:nvSpPr>
        <p:spPr>
          <a:xfrm rot="1225821">
            <a:off x="8042437" y="988349"/>
            <a:ext cx="3809504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CSAK HALADÓKNAK! –</a:t>
            </a:r>
          </a:p>
        </p:txBody>
      </p:sp>
    </p:spTree>
    <p:extLst>
      <p:ext uri="{BB962C8B-B14F-4D97-AF65-F5344CB8AC3E}">
        <p14:creationId xmlns:p14="http://schemas.microsoft.com/office/powerpoint/2010/main" val="794211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Kiválasztás beállításai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594406" cy="4754563"/>
          </a:xfrm>
        </p:spPr>
        <p:txBody>
          <a:bodyPr/>
          <a:lstStyle/>
          <a:p>
            <a:r>
              <a:rPr lang="en-US" dirty="0"/>
              <a:t>Selection </a:t>
            </a:r>
            <a:r>
              <a:rPr lang="en-US" dirty="0" err="1"/>
              <a:t>menü</a:t>
            </a:r>
            <a:r>
              <a:rPr lang="en-US" dirty="0"/>
              <a:t>, Selection Options… </a:t>
            </a:r>
            <a:r>
              <a:rPr lang="en-US" dirty="0" err="1"/>
              <a:t>menüelem</a:t>
            </a:r>
            <a:endParaRPr lang="en-US" dirty="0"/>
          </a:p>
          <a:p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alapértelmezett</a:t>
            </a:r>
            <a:r>
              <a:rPr lang="en-US" dirty="0"/>
              <a:t> </a:t>
            </a:r>
            <a:r>
              <a:rPr lang="en-US" dirty="0" err="1"/>
              <a:t>értékek</a:t>
            </a:r>
            <a:r>
              <a:rPr lang="en-US" dirty="0"/>
              <a:t> </a:t>
            </a:r>
            <a:r>
              <a:rPr lang="en-US" dirty="0" err="1"/>
              <a:t>általában</a:t>
            </a:r>
            <a:r>
              <a:rPr lang="en-US" dirty="0"/>
              <a:t> </a:t>
            </a:r>
            <a:r>
              <a:rPr lang="en-US" dirty="0" err="1"/>
              <a:t>megfelelőek</a:t>
            </a:r>
            <a:endParaRPr lang="en-US" dirty="0"/>
          </a:p>
          <a:p>
            <a:r>
              <a:rPr lang="en-US" dirty="0" err="1"/>
              <a:t>fontosabb</a:t>
            </a:r>
            <a:r>
              <a:rPr lang="en-US" dirty="0"/>
              <a:t> </a:t>
            </a:r>
            <a:r>
              <a:rPr lang="en-US" dirty="0" err="1"/>
              <a:t>beállítások</a:t>
            </a:r>
            <a:r>
              <a:rPr lang="hu-HU" dirty="0"/>
              <a:t>:</a:t>
            </a:r>
          </a:p>
          <a:p>
            <a:pPr lvl="1"/>
            <a:r>
              <a:rPr lang="hu-HU" dirty="0"/>
              <a:t>tolerancia a kijelölésnél</a:t>
            </a:r>
          </a:p>
          <a:p>
            <a:pPr lvl="1"/>
            <a:r>
              <a:rPr lang="hu-HU" dirty="0"/>
              <a:t>kiválasztott elemek színe (valami élénk legyen!)</a:t>
            </a:r>
          </a:p>
          <a:p>
            <a:pPr lvl="1"/>
            <a:r>
              <a:rPr lang="hu-HU" dirty="0"/>
              <a:t>dobjon-e figyelmeztetést (és ha igen, mekkora elemszámnál), ha hirtelen sok elemet választanánk ki</a:t>
            </a:r>
          </a:p>
          <a:p>
            <a:pPr lvl="1"/>
            <a:r>
              <a:rPr lang="hu-HU" dirty="0"/>
              <a:t>mentse-e a kiválasztást a réteggel együtt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háromféle kiválasztás</a:t>
            </a:r>
          </a:p>
          <a:p>
            <a:pPr lvl="1"/>
            <a:r>
              <a:rPr lang="hu-HU" dirty="0"/>
              <a:t>szín megváltoztatása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2606" y="1422400"/>
            <a:ext cx="3596516" cy="4654843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FCAA6194-1753-0F18-C280-AF8820DFB176}"/>
              </a:ext>
            </a:extLst>
          </p:cNvPr>
          <p:cNvSpPr/>
          <p:nvPr/>
        </p:nvSpPr>
        <p:spPr>
          <a:xfrm rot="1225821">
            <a:off x="8942586" y="697531"/>
            <a:ext cx="3173497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NEM TANANYAG –</a:t>
            </a:r>
          </a:p>
        </p:txBody>
      </p:sp>
    </p:spTree>
    <p:extLst>
      <p:ext uri="{BB962C8B-B14F-4D97-AF65-F5344CB8AC3E}">
        <p14:creationId xmlns:p14="http://schemas.microsoft.com/office/powerpoint/2010/main" val="33097421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CE80CC-75D5-D46F-FE33-11D90BD9B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Gyakorló feladat – megoldás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FB1878-24D4-A5D3-A240-611A962EB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8509000" cy="4754563"/>
          </a:xfrm>
        </p:spPr>
        <p:txBody>
          <a:bodyPr/>
          <a:lstStyle/>
          <a:p>
            <a:r>
              <a:rPr lang="hu-HU" dirty="0"/>
              <a:t>1.</a:t>
            </a:r>
          </a:p>
          <a:p>
            <a:pPr lvl="2"/>
            <a:r>
              <a:rPr lang="hu-HU" dirty="0"/>
              <a:t>"</a:t>
            </a:r>
            <a:r>
              <a:rPr lang="hu-HU" dirty="0" err="1"/>
              <a:t>Shape_Leng</a:t>
            </a:r>
            <a:r>
              <a:rPr lang="hu-HU" dirty="0"/>
              <a:t>" &lt;= 50 OR "</a:t>
            </a:r>
            <a:r>
              <a:rPr lang="hu-HU" dirty="0" err="1"/>
              <a:t>fclass</a:t>
            </a:r>
            <a:r>
              <a:rPr lang="hu-HU" dirty="0"/>
              <a:t>" = 'park' OR "</a:t>
            </a:r>
            <a:r>
              <a:rPr lang="hu-HU" dirty="0" err="1"/>
              <a:t>name</a:t>
            </a:r>
            <a:r>
              <a:rPr lang="hu-HU" dirty="0"/>
              <a:t>" = 'Levendula Étterem'</a:t>
            </a:r>
          </a:p>
          <a:p>
            <a:r>
              <a:rPr lang="hu-HU" dirty="0"/>
              <a:t>2a. (\, eredeti irány) </a:t>
            </a:r>
          </a:p>
          <a:p>
            <a:pPr lvl="1"/>
            <a:r>
              <a:rPr lang="hu-HU" dirty="0" err="1"/>
              <a:t>Create</a:t>
            </a:r>
            <a:r>
              <a:rPr lang="hu-HU" dirty="0"/>
              <a:t> a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: 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NOT "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fclass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 = '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path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pPr lvl="1"/>
            <a:r>
              <a:rPr lang="hu-HU" dirty="0" err="1"/>
              <a:t>Remove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Current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: 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Shape_Leng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 &gt;= 500</a:t>
            </a:r>
          </a:p>
          <a:p>
            <a:r>
              <a:rPr lang="hu-HU" dirty="0"/>
              <a:t>2a. (\, fordított irány) </a:t>
            </a:r>
          </a:p>
          <a:p>
            <a:pPr lvl="1"/>
            <a:r>
              <a:rPr lang="hu-HU" dirty="0" err="1"/>
              <a:t>Create</a:t>
            </a:r>
            <a:r>
              <a:rPr lang="hu-HU" dirty="0"/>
              <a:t> a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: 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Shape_Leng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 &lt; 500</a:t>
            </a:r>
          </a:p>
          <a:p>
            <a:pPr lvl="1"/>
            <a:r>
              <a:rPr lang="hu-HU" dirty="0" err="1"/>
              <a:t>Remove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Current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: 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fclass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 = '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path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r>
              <a:rPr lang="hu-HU" dirty="0"/>
              <a:t>2b. (∩) </a:t>
            </a:r>
          </a:p>
          <a:p>
            <a:pPr lvl="1"/>
            <a:r>
              <a:rPr lang="hu-HU" dirty="0" err="1"/>
              <a:t>Create</a:t>
            </a:r>
            <a:r>
              <a:rPr lang="hu-HU" dirty="0"/>
              <a:t> a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: 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NOT "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fclass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 = '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path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pPr lvl="1"/>
            <a:r>
              <a:rPr lang="hu-HU" dirty="0" err="1"/>
              <a:t>Select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Current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: 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Shape_Leng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 &lt; 500</a:t>
            </a:r>
          </a:p>
          <a:p>
            <a:endParaRPr lang="hu-HU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7E2E027-B644-F900-25A0-5229C5CCD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1471FE4-DF93-76B7-6AE9-7F793CF151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29" r="-12395"/>
          <a:stretch/>
        </p:blipFill>
        <p:spPr>
          <a:xfrm>
            <a:off x="9347200" y="3779893"/>
            <a:ext cx="2707552" cy="22827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79B35FCC-F649-5540-2F13-3B7D772A5E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8606" r="-14552"/>
          <a:stretch/>
        </p:blipFill>
        <p:spPr>
          <a:xfrm>
            <a:off x="9347200" y="1435100"/>
            <a:ext cx="2707552" cy="2207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9949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CE80CC-75D5-D46F-FE33-11D90BD9B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Gyakorló feladat – megoldás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FB1878-24D4-A5D3-A240-611A962EB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8750299" cy="4754563"/>
          </a:xfrm>
        </p:spPr>
        <p:txBody>
          <a:bodyPr/>
          <a:lstStyle/>
          <a:p>
            <a:r>
              <a:rPr lang="hu-HU" dirty="0"/>
              <a:t>3.</a:t>
            </a:r>
          </a:p>
          <a:p>
            <a:pPr lvl="2"/>
            <a:r>
              <a:rPr lang="hu-HU" dirty="0"/>
              <a:t>"</a:t>
            </a:r>
            <a:r>
              <a:rPr lang="hu-HU" dirty="0" err="1"/>
              <a:t>fclass</a:t>
            </a:r>
            <a:r>
              <a:rPr lang="hu-HU" dirty="0"/>
              <a:t>" LIKE '%r%' AND "</a:t>
            </a:r>
            <a:r>
              <a:rPr lang="hu-HU" dirty="0" err="1"/>
              <a:t>Shape_Area</a:t>
            </a:r>
            <a:r>
              <a:rPr lang="hu-HU" dirty="0"/>
              <a:t>" &gt; 1000 AND "</a:t>
            </a:r>
            <a:r>
              <a:rPr lang="hu-HU" dirty="0" err="1"/>
              <a:t>name</a:t>
            </a:r>
            <a:r>
              <a:rPr lang="hu-HU" dirty="0"/>
              <a:t>" &lt;&gt; ' '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4.</a:t>
            </a:r>
          </a:p>
          <a:p>
            <a:pPr lvl="1"/>
            <a:r>
              <a:rPr lang="hu-HU" dirty="0" err="1"/>
              <a:t>Create</a:t>
            </a:r>
            <a:r>
              <a:rPr lang="hu-HU" dirty="0"/>
              <a:t> a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: 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maxspeed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 &lt;&gt; 0</a:t>
            </a:r>
          </a:p>
          <a:p>
            <a:pPr lvl="1"/>
            <a:r>
              <a:rPr lang="hu-HU" dirty="0"/>
              <a:t>Add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Current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: 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 LIKE '%utca'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7E2E027-B644-F900-25A0-5229C5CCD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1126353-C3F1-8AD5-21CA-DE4D413425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t="1183" r="-6053" b="2112"/>
          <a:stretch/>
        </p:blipFill>
        <p:spPr>
          <a:xfrm>
            <a:off x="9588499" y="3815858"/>
            <a:ext cx="2508766" cy="23055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609D96ED-52AE-522F-69E4-9825E9AD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4885" r="-9269"/>
          <a:stretch/>
        </p:blipFill>
        <p:spPr>
          <a:xfrm>
            <a:off x="9588500" y="1422400"/>
            <a:ext cx="2508765" cy="22296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C2CC74C0-5B69-260D-9DBB-4F1E180FD36E}"/>
              </a:ext>
            </a:extLst>
          </p:cNvPr>
          <p:cNvSpPr/>
          <p:nvPr/>
        </p:nvSpPr>
        <p:spPr>
          <a:xfrm rot="1225821">
            <a:off x="8042437" y="988349"/>
            <a:ext cx="3809504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CSAK HALADÓKNAK! –</a:t>
            </a:r>
          </a:p>
        </p:txBody>
      </p:sp>
    </p:spTree>
    <p:extLst>
      <p:ext uri="{BB962C8B-B14F-4D97-AF65-F5344CB8AC3E}">
        <p14:creationId xmlns:p14="http://schemas.microsoft.com/office/powerpoint/2010/main" val="20962669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kérdések?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5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Kézi kiválasztás (kijelölés)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422400"/>
            <a:ext cx="7143653" cy="4754563"/>
          </a:xfrm>
        </p:spPr>
        <p:txBody>
          <a:bodyPr/>
          <a:lstStyle/>
          <a:p>
            <a:r>
              <a:rPr lang="hu-HU" dirty="0"/>
              <a:t>lehetőségek:</a:t>
            </a:r>
          </a:p>
          <a:p>
            <a:pPr lvl="1"/>
            <a:r>
              <a:rPr lang="hu-HU" dirty="0" err="1"/>
              <a:t>Select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Rectangle</a:t>
            </a:r>
            <a:r>
              <a:rPr lang="hu-HU" dirty="0"/>
              <a:t>: rákattintás vagy téglalap</a:t>
            </a:r>
          </a:p>
          <a:p>
            <a:pPr lvl="1"/>
            <a:r>
              <a:rPr lang="hu-HU" dirty="0" err="1"/>
              <a:t>Select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Polygon</a:t>
            </a:r>
            <a:r>
              <a:rPr lang="hu-HU" dirty="0"/>
              <a:t>: sokszög sarokpontjai (vége: duplaklikk)</a:t>
            </a:r>
          </a:p>
          <a:p>
            <a:pPr lvl="1"/>
            <a:r>
              <a:rPr lang="hu-HU" dirty="0" err="1"/>
              <a:t>Select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Lasso: szabadkézi sokszög (finom kijelöléshez)</a:t>
            </a:r>
          </a:p>
          <a:p>
            <a:pPr lvl="1"/>
            <a:r>
              <a:rPr lang="hu-HU" dirty="0" err="1"/>
              <a:t>Select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Circle</a:t>
            </a:r>
            <a:r>
              <a:rPr lang="hu-HU" dirty="0"/>
              <a:t>: kör</a:t>
            </a:r>
          </a:p>
          <a:p>
            <a:pPr lvl="1"/>
            <a:r>
              <a:rPr lang="hu-HU" dirty="0" err="1"/>
              <a:t>Select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Line: törtvonal (vége: duplaklikk)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6E5CACEE-2E35-5AF5-F726-B5D76275E4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111" t="30670" r="24852" b="7020"/>
          <a:stretch/>
        </p:blipFill>
        <p:spPr>
          <a:xfrm>
            <a:off x="7981853" y="166214"/>
            <a:ext cx="1990789" cy="19860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6137E50-06F3-3CC6-4B3C-8250CE54FD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650" t="25236" r="20555" b="7020"/>
          <a:stretch/>
        </p:blipFill>
        <p:spPr>
          <a:xfrm>
            <a:off x="10103050" y="174172"/>
            <a:ext cx="1952590" cy="19780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8A9FA896-6ED8-8E46-F3E2-E9DEB874CD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290" t="30670" r="25509" b="7020"/>
          <a:stretch/>
        </p:blipFill>
        <p:spPr>
          <a:xfrm>
            <a:off x="7981853" y="2262108"/>
            <a:ext cx="1990789" cy="21415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F2D299D-670B-093A-D592-8D124C2B911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6078" t="22719" r="21742" b="3262"/>
          <a:stretch/>
        </p:blipFill>
        <p:spPr>
          <a:xfrm>
            <a:off x="10103050" y="2262109"/>
            <a:ext cx="1952590" cy="21415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9927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Kézi kiválasztás (kijelölés)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422400"/>
            <a:ext cx="7143653" cy="4754563"/>
          </a:xfrm>
        </p:spPr>
        <p:txBody>
          <a:bodyPr/>
          <a:lstStyle/>
          <a:p>
            <a:r>
              <a:rPr lang="hu-HU" dirty="0"/>
              <a:t>lehetőségek:</a:t>
            </a:r>
          </a:p>
          <a:p>
            <a:pPr lvl="1"/>
            <a:r>
              <a:rPr lang="hu-HU" dirty="0" err="1"/>
              <a:t>Select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Rectangle</a:t>
            </a:r>
            <a:r>
              <a:rPr lang="hu-HU" dirty="0"/>
              <a:t>: rákattintás vagy téglalap</a:t>
            </a:r>
          </a:p>
          <a:p>
            <a:pPr lvl="1"/>
            <a:r>
              <a:rPr lang="hu-HU" dirty="0" err="1"/>
              <a:t>Select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Polygon</a:t>
            </a:r>
            <a:r>
              <a:rPr lang="hu-HU" dirty="0"/>
              <a:t>: sokszög sarokpontjai (vége: duplaklikk)</a:t>
            </a:r>
          </a:p>
          <a:p>
            <a:pPr lvl="1"/>
            <a:r>
              <a:rPr lang="hu-HU" dirty="0" err="1"/>
              <a:t>Select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Lasso: szabadkézi sokszög (finom kijelöléshez)</a:t>
            </a:r>
          </a:p>
          <a:p>
            <a:pPr lvl="1"/>
            <a:r>
              <a:rPr lang="hu-HU" dirty="0" err="1"/>
              <a:t>Select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Circle</a:t>
            </a:r>
            <a:r>
              <a:rPr lang="hu-HU" dirty="0"/>
              <a:t>: kör</a:t>
            </a:r>
          </a:p>
          <a:p>
            <a:pPr lvl="1"/>
            <a:r>
              <a:rPr lang="hu-HU" dirty="0" err="1"/>
              <a:t>Select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Line: törtvonal (vége: duplaklikk)</a:t>
            </a:r>
          </a:p>
          <a:p>
            <a:r>
              <a:rPr lang="hu-HU" dirty="0"/>
              <a:t>a téglalapos kijelölés iránya mindegy</a:t>
            </a:r>
          </a:p>
          <a:p>
            <a:pPr lvl="1"/>
            <a:r>
              <a:rPr lang="hu-HU" dirty="0"/>
              <a:t>ellentétben pl. az </a:t>
            </a:r>
            <a:r>
              <a:rPr lang="hu-HU" dirty="0">
                <a:solidFill>
                  <a:srgbClr val="FF0000"/>
                </a:solidFill>
              </a:rPr>
              <a:t>AutoCAD</a:t>
            </a:r>
            <a:r>
              <a:rPr lang="hu-HU" dirty="0"/>
              <a:t>-del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kijelölések kipróbálása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6" name="Kép 5" descr="A képen óra, képernyőkép látható&#10;&#10;Automatikusan generált leírás">
            <a:extLst>
              <a:ext uri="{FF2B5EF4-FFF2-40B4-BE49-F238E27FC236}">
                <a16:creationId xmlns:a16="http://schemas.microsoft.com/office/drawing/2014/main" id="{A3CD2D9C-3C5C-7769-8CD2-F90066C50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984" y="4513567"/>
            <a:ext cx="4077656" cy="140169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6E5CACEE-2E35-5AF5-F726-B5D76275E4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111" t="30670" r="24852" b="7020"/>
          <a:stretch/>
        </p:blipFill>
        <p:spPr>
          <a:xfrm>
            <a:off x="7981853" y="166214"/>
            <a:ext cx="1990789" cy="19860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6137E50-06F3-3CC6-4B3C-8250CE54FD9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7650" t="25236" r="20555" b="7020"/>
          <a:stretch/>
        </p:blipFill>
        <p:spPr>
          <a:xfrm>
            <a:off x="10103050" y="174172"/>
            <a:ext cx="1952590" cy="19780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8A9FA896-6ED8-8E46-F3E2-E9DEB874CD2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8290" t="30670" r="25509" b="7020"/>
          <a:stretch/>
        </p:blipFill>
        <p:spPr>
          <a:xfrm>
            <a:off x="7981853" y="2262108"/>
            <a:ext cx="1990789" cy="21415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F2D299D-670B-093A-D592-8D124C2B911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6078" t="22719" r="21742" b="3262"/>
          <a:stretch/>
        </p:blipFill>
        <p:spPr>
          <a:xfrm>
            <a:off x="10103050" y="2262109"/>
            <a:ext cx="1952590" cy="21415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0700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 kiválasztás viszonyulása a korábbihoz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881594" cy="4754563"/>
          </a:xfrm>
        </p:spPr>
        <p:txBody>
          <a:bodyPr/>
          <a:lstStyle/>
          <a:p>
            <a:r>
              <a:rPr lang="en-US" dirty="0"/>
              <a:t>Selection </a:t>
            </a:r>
            <a:r>
              <a:rPr lang="en-US" dirty="0" err="1"/>
              <a:t>menü</a:t>
            </a:r>
            <a:r>
              <a:rPr lang="en-US" dirty="0"/>
              <a:t>, </a:t>
            </a:r>
            <a:r>
              <a:rPr lang="hu-HU" dirty="0" err="1"/>
              <a:t>Interactive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 </a:t>
            </a:r>
            <a:r>
              <a:rPr lang="hu-HU" dirty="0" err="1"/>
              <a:t>Method</a:t>
            </a:r>
            <a:r>
              <a:rPr lang="en-US" dirty="0"/>
              <a:t> </a:t>
            </a:r>
            <a:r>
              <a:rPr lang="en-US" dirty="0" err="1"/>
              <a:t>menüelem</a:t>
            </a:r>
            <a:endParaRPr lang="hu-HU" dirty="0"/>
          </a:p>
          <a:p>
            <a:pPr lvl="1"/>
            <a:r>
              <a:rPr lang="hu-HU" dirty="0"/>
              <a:t>teljesen félrevezető neve van…</a:t>
            </a:r>
          </a:p>
          <a:p>
            <a:r>
              <a:rPr lang="hu-HU" dirty="0"/>
              <a:t>jelenleg kiválasztott elemek halmaza: A</a:t>
            </a:r>
          </a:p>
          <a:p>
            <a:r>
              <a:rPr lang="hu-HU" dirty="0"/>
              <a:t>a kiválasztani tervezett elemek halmaza: B</a:t>
            </a:r>
          </a:p>
          <a:p>
            <a:r>
              <a:rPr lang="hu-HU" dirty="0"/>
              <a:t>mi legyen a soron következő kiválasztás eredménye?</a:t>
            </a:r>
          </a:p>
          <a:p>
            <a:pPr lvl="1"/>
            <a:r>
              <a:rPr lang="hu-HU" dirty="0"/>
              <a:t>B ("</a:t>
            </a:r>
            <a:r>
              <a:rPr lang="hu-HU" dirty="0" err="1"/>
              <a:t>Create</a:t>
            </a:r>
            <a:r>
              <a:rPr lang="hu-HU" dirty="0"/>
              <a:t> New </a:t>
            </a:r>
            <a:r>
              <a:rPr lang="hu-HU" dirty="0" err="1"/>
              <a:t>Selection</a:t>
            </a:r>
            <a:r>
              <a:rPr lang="hu-HU" dirty="0"/>
              <a:t>") – alapértelmezett</a:t>
            </a:r>
          </a:p>
          <a:p>
            <a:pPr lvl="1"/>
            <a:r>
              <a:rPr lang="hu-HU" dirty="0"/>
              <a:t>A U B ("Add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Current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")</a:t>
            </a:r>
          </a:p>
          <a:p>
            <a:pPr lvl="1"/>
            <a:r>
              <a:rPr lang="hu-HU" dirty="0"/>
              <a:t>A \ B ("</a:t>
            </a:r>
            <a:r>
              <a:rPr lang="hu-HU" dirty="0" err="1"/>
              <a:t>Remove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Current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")</a:t>
            </a:r>
          </a:p>
          <a:p>
            <a:pPr lvl="1"/>
            <a:r>
              <a:rPr lang="hu-HU" dirty="0"/>
              <a:t>A ∩ B ("</a:t>
            </a:r>
            <a:r>
              <a:rPr lang="hu-HU" dirty="0" err="1"/>
              <a:t>Select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Current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")</a:t>
            </a:r>
          </a:p>
          <a:p>
            <a:pPr lvl="1"/>
            <a:r>
              <a:rPr lang="en-US" dirty="0"/>
              <a:t>A </a:t>
            </a:r>
            <a:r>
              <a:rPr lang="el-GR" dirty="0"/>
              <a:t>Δ </a:t>
            </a:r>
            <a:r>
              <a:rPr lang="en-US" dirty="0"/>
              <a:t>B</a:t>
            </a:r>
            <a:r>
              <a:rPr lang="hu-HU" dirty="0"/>
              <a:t> (szimmetrikus különbség): Shift billentyűvel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9794" y="229338"/>
            <a:ext cx="4299877" cy="2595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 descr="A képen kör, diagram, képernyőkép, szöveg látható&#10;&#10;Automatikusan generált leírás">
            <a:extLst>
              <a:ext uri="{FF2B5EF4-FFF2-40B4-BE49-F238E27FC236}">
                <a16:creationId xmlns:a16="http://schemas.microsoft.com/office/drawing/2014/main" id="{87C37C3D-852B-5DAA-828D-AE338104F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58" t="-4506" r="-2493" b="-5414"/>
          <a:stretch/>
        </p:blipFill>
        <p:spPr>
          <a:xfrm>
            <a:off x="7723163" y="2968880"/>
            <a:ext cx="4296508" cy="34077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2005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 kiválasztás viszonyulása a korábbihoz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587404" cy="4754563"/>
          </a:xfrm>
        </p:spPr>
        <p:txBody>
          <a:bodyPr/>
          <a:lstStyle/>
          <a:p>
            <a:r>
              <a:rPr lang="hu-HU" dirty="0"/>
              <a:t>a döntés után jön a kézi kiválasztás (B halmaz)</a:t>
            </a:r>
          </a:p>
          <a:p>
            <a:r>
              <a:rPr lang="hu-HU" dirty="0"/>
              <a:t>a döntés nem egyszeri, hanem visszaállításig érvényben van</a:t>
            </a:r>
          </a:p>
          <a:p>
            <a:pPr lvl="1"/>
            <a:r>
              <a:rPr lang="hu-HU" dirty="0"/>
              <a:t>így könnyen tudunk apró lépésekkel finomítani a kijelölésen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48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8579</TotalTime>
  <Words>3682</Words>
  <Application>Microsoft Office PowerPoint</Application>
  <PresentationFormat>Szélesvásznú</PresentationFormat>
  <Paragraphs>524</Paragraphs>
  <Slides>52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52</vt:i4>
      </vt:variant>
    </vt:vector>
  </HeadingPairs>
  <TitlesOfParts>
    <vt:vector size="58" baseType="lpstr">
      <vt:lpstr>Arial</vt:lpstr>
      <vt:lpstr>Arial Narrow</vt:lpstr>
      <vt:lpstr>Calibri</vt:lpstr>
      <vt:lpstr>Courier New</vt:lpstr>
      <vt:lpstr>Wingdings</vt:lpstr>
      <vt:lpstr>Office-téma</vt:lpstr>
      <vt:lpstr>Elemek kiválasztása 1.</vt:lpstr>
      <vt:lpstr>Elemek kiválasztása</vt:lpstr>
      <vt:lpstr>Elemek kiválasztása</vt:lpstr>
      <vt:lpstr>Elemek kiválasztása</vt:lpstr>
      <vt:lpstr>Kiválasztás beállításai</vt:lpstr>
      <vt:lpstr>Kézi kiválasztás (kijelölés)</vt:lpstr>
      <vt:lpstr>Kézi kiválasztás (kijelölés)</vt:lpstr>
      <vt:lpstr>Új kiválasztás viszonyulása a korábbihoz</vt:lpstr>
      <vt:lpstr>Új kiválasztás viszonyulása a korábbihoz</vt:lpstr>
      <vt:lpstr>Új kiválasztás viszonyulása a korábbihoz</vt:lpstr>
      <vt:lpstr>Új kiválasztás viszonyulása a korábbihoz</vt:lpstr>
      <vt:lpstr>Célréteg a kézi kiválasztásnál</vt:lpstr>
      <vt:lpstr>Célréteg a kézi kiválasztásnál</vt:lpstr>
      <vt:lpstr>Célréteg a kézi kiválasztásnál</vt:lpstr>
      <vt:lpstr>Kiválasztás megszüntetése és megfordítása</vt:lpstr>
      <vt:lpstr>Kiválasztás megszüntetése és megfordítása</vt:lpstr>
      <vt:lpstr>Kiválasztott elemek száma</vt:lpstr>
      <vt:lpstr>Minden elem kiválasztása egy rétegről</vt:lpstr>
      <vt:lpstr>Ugrás a kiválasztottakhoz</vt:lpstr>
      <vt:lpstr>Kiválasztás az attribútumtáblában</vt:lpstr>
      <vt:lpstr>Kiválasztás az attribútumtáblában</vt:lpstr>
      <vt:lpstr>Új réteg létrehozása a kiválasztottakból</vt:lpstr>
      <vt:lpstr>Gyakorló feladat – kézi kiválasztás</vt:lpstr>
      <vt:lpstr>Kiválasztás attribútumadatok alapján</vt:lpstr>
      <vt:lpstr>Kiválasztás attribútumadatok alapján</vt:lpstr>
      <vt:lpstr>Szűrőkifejezés</vt:lpstr>
      <vt:lpstr>Szűrőkifejezés</vt:lpstr>
      <vt:lpstr>Szűrőkifejezés</vt:lpstr>
      <vt:lpstr>Szűrőkifejezés ellenőrzése vagy alkalmazása</vt:lpstr>
      <vt:lpstr>Szűrőkifejezés ellenőrzése vagy alkalmazása</vt:lpstr>
      <vt:lpstr>További szűrőkifejezések</vt:lpstr>
      <vt:lpstr>További szűrőkifejezések</vt:lpstr>
      <vt:lpstr>További szűrőkifejezések</vt:lpstr>
      <vt:lpstr>DEMO – kiválasztás attribútumadatok alapján</vt:lpstr>
      <vt:lpstr>gyakorló feladat – kiválasztás attribútumadatok alapján</vt:lpstr>
      <vt:lpstr>gyakorló feladat megoldása</vt:lpstr>
      <vt:lpstr>Összetett kifejezések és lépésenkénti megoldás</vt:lpstr>
      <vt:lpstr>Összetett kifejezések és lépésenkénti megoldás</vt:lpstr>
      <vt:lpstr>Összetett kifejezések és lépésenkénti megoldás</vt:lpstr>
      <vt:lpstr>Összetett kifejezések és lépésenkénti megoldás</vt:lpstr>
      <vt:lpstr>Összetett kifejezések és lépésenkénti megoldás</vt:lpstr>
      <vt:lpstr>Összetett kifejezések és lépésenkénti megoldás</vt:lpstr>
      <vt:lpstr>Összetett kifejezések és lépésenkénti megoldás</vt:lpstr>
      <vt:lpstr>Összetett kifejezések és lépésenkénti megoldás</vt:lpstr>
      <vt:lpstr>Összetett kifejezések és lépésenkénti megoldás</vt:lpstr>
      <vt:lpstr>Összetett kifejezések és lépésenkénti megoldás</vt:lpstr>
      <vt:lpstr>Összetett kifejezések és lépésenkénti megoldás</vt:lpstr>
      <vt:lpstr>Gyakorló feladat – összetett kifejezések és lépésenkénti megoldás</vt:lpstr>
      <vt:lpstr>Gyakorló feladat – összetett kifejezések és lépésenkénti megoldás</vt:lpstr>
      <vt:lpstr>Gyakorló feladat – megoldás</vt:lpstr>
      <vt:lpstr>Gyakorló feladat – megoldás</vt:lpstr>
      <vt:lpstr>Köszönöm a figyelmet!</vt:lpstr>
    </vt:vector>
  </TitlesOfParts>
  <Company>MTA ÖK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Ismerkedés, tematika, követelmény</dc:title>
  <dc:creator>BFÁkos</dc:creator>
  <cp:lastModifiedBy>BFÁkos</cp:lastModifiedBy>
  <cp:revision>344</cp:revision>
  <dcterms:created xsi:type="dcterms:W3CDTF">2021-09-14T06:27:21Z</dcterms:created>
  <dcterms:modified xsi:type="dcterms:W3CDTF">2025-10-31T15:02:31Z</dcterms:modified>
</cp:coreProperties>
</file>